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379" r:id="rId2"/>
    <p:sldId id="656" r:id="rId3"/>
    <p:sldId id="657" r:id="rId4"/>
    <p:sldId id="642" r:id="rId5"/>
    <p:sldId id="611" r:id="rId6"/>
    <p:sldId id="612" r:id="rId7"/>
    <p:sldId id="650" r:id="rId8"/>
    <p:sldId id="651" r:id="rId9"/>
    <p:sldId id="643" r:id="rId10"/>
    <p:sldId id="621" r:id="rId11"/>
    <p:sldId id="662" r:id="rId12"/>
    <p:sldId id="644" r:id="rId13"/>
    <p:sldId id="591" r:id="rId14"/>
    <p:sldId id="617" r:id="rId15"/>
    <p:sldId id="605" r:id="rId16"/>
    <p:sldId id="600" r:id="rId17"/>
    <p:sldId id="648" r:id="rId18"/>
    <p:sldId id="645" r:id="rId19"/>
    <p:sldId id="646" r:id="rId20"/>
    <p:sldId id="647" r:id="rId21"/>
    <p:sldId id="618" r:id="rId22"/>
    <p:sldId id="601" r:id="rId23"/>
    <p:sldId id="602" r:id="rId24"/>
    <p:sldId id="604" r:id="rId25"/>
    <p:sldId id="606" r:id="rId26"/>
    <p:sldId id="614" r:id="rId27"/>
    <p:sldId id="619" r:id="rId28"/>
    <p:sldId id="608" r:id="rId29"/>
    <p:sldId id="607" r:id="rId30"/>
    <p:sldId id="610" r:id="rId31"/>
    <p:sldId id="627" r:id="rId32"/>
    <p:sldId id="628" r:id="rId33"/>
    <p:sldId id="630" r:id="rId34"/>
    <p:sldId id="631" r:id="rId35"/>
    <p:sldId id="632" r:id="rId36"/>
    <p:sldId id="658" r:id="rId37"/>
    <p:sldId id="633" r:id="rId38"/>
    <p:sldId id="634" r:id="rId39"/>
    <p:sldId id="635" r:id="rId40"/>
    <p:sldId id="636" r:id="rId41"/>
    <p:sldId id="637" r:id="rId42"/>
    <p:sldId id="638" r:id="rId43"/>
    <p:sldId id="639" r:id="rId44"/>
    <p:sldId id="652" r:id="rId45"/>
    <p:sldId id="616" r:id="rId46"/>
    <p:sldId id="640" r:id="rId47"/>
    <p:sldId id="641" r:id="rId48"/>
    <p:sldId id="653" r:id="rId49"/>
    <p:sldId id="659" r:id="rId50"/>
    <p:sldId id="577" r:id="rId51"/>
    <p:sldId id="655" r:id="rId52"/>
    <p:sldId id="654" r:id="rId53"/>
    <p:sldId id="578" r:id="rId54"/>
    <p:sldId id="660" r:id="rId55"/>
    <p:sldId id="661" r:id="rId56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FF66"/>
    <a:srgbClr val="0000CC"/>
    <a:srgbClr val="CC9900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4" autoAdjust="0"/>
    <p:restoredTop sz="90154" autoAdjust="0"/>
  </p:normalViewPr>
  <p:slideViewPr>
    <p:cSldViewPr>
      <p:cViewPr>
        <p:scale>
          <a:sx n="75" d="100"/>
          <a:sy n="75" d="100"/>
        </p:scale>
        <p:origin x="-11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image" Target="../media/image47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41.wmf"/><Relationship Id="rId1" Type="http://schemas.openxmlformats.org/officeDocument/2006/relationships/image" Target="../media/image62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4" Type="http://schemas.openxmlformats.org/officeDocument/2006/relationships/image" Target="../media/image69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4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36.wmf"/><Relationship Id="rId1" Type="http://schemas.openxmlformats.org/officeDocument/2006/relationships/image" Target="../media/image71.wmf"/><Relationship Id="rId6" Type="http://schemas.openxmlformats.org/officeDocument/2006/relationships/image" Target="../media/image63.wmf"/><Relationship Id="rId5" Type="http://schemas.openxmlformats.org/officeDocument/2006/relationships/image" Target="../media/image41.wmf"/><Relationship Id="rId4" Type="http://schemas.openxmlformats.org/officeDocument/2006/relationships/image" Target="../media/image73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71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63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71.wmf"/><Relationship Id="rId5" Type="http://schemas.openxmlformats.org/officeDocument/2006/relationships/image" Target="../media/image72.wmf"/><Relationship Id="rId4" Type="http://schemas.openxmlformats.org/officeDocument/2006/relationships/image" Target="../media/image63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4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dirty="0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38</a:t>
            </a:fld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 userDrawn="1"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0" y="6553200"/>
            <a:ext cx="21771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Design analoger Schaltkreise</a:t>
            </a:r>
            <a:endParaRPr lang="de-DE" dirty="0"/>
          </a:p>
        </p:txBody>
      </p:sp>
      <p:pic>
        <p:nvPicPr>
          <p:cNvPr id="9" name="Picture 2" descr="C:\Users\ivan\Desktop\kit_logo_de_farbe_positiv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74067"/>
            <a:ext cx="619160" cy="283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2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2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0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39.bin"/><Relationship Id="rId26" Type="http://schemas.openxmlformats.org/officeDocument/2006/relationships/oleObject" Target="../embeddings/oleObject44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43.wmf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36.bin"/><Relationship Id="rId17" Type="http://schemas.openxmlformats.org/officeDocument/2006/relationships/image" Target="../media/image41.wmf"/><Relationship Id="rId25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8.bin"/><Relationship Id="rId20" Type="http://schemas.openxmlformats.org/officeDocument/2006/relationships/oleObject" Target="../embeddings/oleObject40.bin"/><Relationship Id="rId29" Type="http://schemas.openxmlformats.org/officeDocument/2006/relationships/image" Target="../media/image46.wmf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8.wmf"/><Relationship Id="rId24" Type="http://schemas.openxmlformats.org/officeDocument/2006/relationships/oleObject" Target="../embeddings/oleObject42.bin"/><Relationship Id="rId5" Type="http://schemas.openxmlformats.org/officeDocument/2006/relationships/image" Target="../media/image35.wmf"/><Relationship Id="rId15" Type="http://schemas.openxmlformats.org/officeDocument/2006/relationships/image" Target="../media/image40.wmf"/><Relationship Id="rId23" Type="http://schemas.openxmlformats.org/officeDocument/2006/relationships/image" Target="../media/image44.wmf"/><Relationship Id="rId28" Type="http://schemas.openxmlformats.org/officeDocument/2006/relationships/oleObject" Target="../embeddings/oleObject45.bin"/><Relationship Id="rId10" Type="http://schemas.openxmlformats.org/officeDocument/2006/relationships/oleObject" Target="../embeddings/oleObject35.bin"/><Relationship Id="rId19" Type="http://schemas.openxmlformats.org/officeDocument/2006/relationships/image" Target="../media/image42.wmf"/><Relationship Id="rId31" Type="http://schemas.openxmlformats.org/officeDocument/2006/relationships/image" Target="../media/image47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37.bin"/><Relationship Id="rId22" Type="http://schemas.openxmlformats.org/officeDocument/2006/relationships/oleObject" Target="../embeddings/oleObject41.bin"/><Relationship Id="rId27" Type="http://schemas.openxmlformats.org/officeDocument/2006/relationships/image" Target="../media/image45.wmf"/><Relationship Id="rId30" Type="http://schemas.openxmlformats.org/officeDocument/2006/relationships/oleObject" Target="../embeddings/oleObject4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7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50.wmf"/><Relationship Id="rId4" Type="http://schemas.openxmlformats.org/officeDocument/2006/relationships/oleObject" Target="../embeddings/oleObject4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54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52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56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55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image" Target="../media/image61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7.bin"/><Relationship Id="rId9" Type="http://schemas.openxmlformats.org/officeDocument/2006/relationships/image" Target="../media/image59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65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64.wmf"/><Relationship Id="rId5" Type="http://schemas.openxmlformats.org/officeDocument/2006/relationships/image" Target="../media/image62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63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69.wmf"/><Relationship Id="rId4" Type="http://schemas.openxmlformats.org/officeDocument/2006/relationships/image" Target="../media/image66.wmf"/><Relationship Id="rId9" Type="http://schemas.openxmlformats.org/officeDocument/2006/relationships/oleObject" Target="../embeddings/oleObject70.bin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70.wmf"/><Relationship Id="rId4" Type="http://schemas.openxmlformats.org/officeDocument/2006/relationships/oleObject" Target="../embeddings/oleObject71.bin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73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72.bin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13" Type="http://schemas.openxmlformats.org/officeDocument/2006/relationships/image" Target="../media/image41.wmf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75.bin"/><Relationship Id="rId11" Type="http://schemas.openxmlformats.org/officeDocument/2006/relationships/image" Target="../media/image73.wmf"/><Relationship Id="rId5" Type="http://schemas.openxmlformats.org/officeDocument/2006/relationships/image" Target="../media/image71.wmf"/><Relationship Id="rId15" Type="http://schemas.openxmlformats.org/officeDocument/2006/relationships/image" Target="../media/image63.wmf"/><Relationship Id="rId10" Type="http://schemas.openxmlformats.org/officeDocument/2006/relationships/oleObject" Target="../embeddings/oleObject77.bin"/><Relationship Id="rId4" Type="http://schemas.openxmlformats.org/officeDocument/2006/relationships/oleObject" Target="../embeddings/oleObject74.bin"/><Relationship Id="rId9" Type="http://schemas.openxmlformats.org/officeDocument/2006/relationships/image" Target="../media/image72.wmf"/><Relationship Id="rId14" Type="http://schemas.openxmlformats.org/officeDocument/2006/relationships/oleObject" Target="../embeddings/oleObject79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image" Target="../media/image72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81.bin"/><Relationship Id="rId11" Type="http://schemas.openxmlformats.org/officeDocument/2006/relationships/image" Target="../media/image63.wmf"/><Relationship Id="rId5" Type="http://schemas.openxmlformats.org/officeDocument/2006/relationships/image" Target="../media/image71.wmf"/><Relationship Id="rId15" Type="http://schemas.openxmlformats.org/officeDocument/2006/relationships/image" Target="../media/image73.wmf"/><Relationship Id="rId10" Type="http://schemas.openxmlformats.org/officeDocument/2006/relationships/oleObject" Target="../embeddings/oleObject83.bin"/><Relationship Id="rId4" Type="http://schemas.openxmlformats.org/officeDocument/2006/relationships/oleObject" Target="../embeddings/oleObject80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85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13" Type="http://schemas.openxmlformats.org/officeDocument/2006/relationships/image" Target="../media/image72.w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9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87.bin"/><Relationship Id="rId11" Type="http://schemas.openxmlformats.org/officeDocument/2006/relationships/image" Target="../media/image63.wmf"/><Relationship Id="rId5" Type="http://schemas.openxmlformats.org/officeDocument/2006/relationships/image" Target="../media/image71.wmf"/><Relationship Id="rId10" Type="http://schemas.openxmlformats.org/officeDocument/2006/relationships/oleObject" Target="../embeddings/oleObject89.bin"/><Relationship Id="rId4" Type="http://schemas.openxmlformats.org/officeDocument/2006/relationships/oleObject" Target="../embeddings/oleObject86.bin"/><Relationship Id="rId9" Type="http://schemas.openxmlformats.org/officeDocument/2006/relationships/image" Target="../media/image41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92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91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Čuvar mesta za broj slajd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BF2F2D-5B99-4B36-9DF9-A7562B1CA239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Vorlesung 3</a:t>
            </a:r>
            <a:endParaRPr lang="en-US" dirty="0" smtClean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5FB230F-C42D-4589-9FD1-7C97A5B650D7}" type="slidenum">
              <a:rPr lang="de-DE" altLang="de-DE" sz="1400">
                <a:latin typeface="Arial" charset="0"/>
              </a:rPr>
              <a:pPr/>
              <a:t>10</a:t>
            </a:fld>
            <a:endParaRPr lang="de-DE" altLang="de-DE" sz="1400">
              <a:latin typeface="Arial" charset="0"/>
            </a:endParaRPr>
          </a:p>
        </p:txBody>
      </p:sp>
      <p:grpSp>
        <p:nvGrpSpPr>
          <p:cNvPr id="48132" name="Group 130"/>
          <p:cNvGrpSpPr>
            <a:grpSpLocks/>
          </p:cNvGrpSpPr>
          <p:nvPr/>
        </p:nvGrpSpPr>
        <p:grpSpPr bwMode="auto">
          <a:xfrm>
            <a:off x="2627313" y="1844675"/>
            <a:ext cx="1136650" cy="863600"/>
            <a:chOff x="1655" y="1162"/>
            <a:chExt cx="716" cy="544"/>
          </a:xfrm>
        </p:grpSpPr>
        <p:sp>
          <p:nvSpPr>
            <p:cNvPr id="48229" name="AutoShape 131"/>
            <p:cNvSpPr>
              <a:spLocks noChangeArrowheads="1"/>
            </p:cNvSpPr>
            <p:nvPr/>
          </p:nvSpPr>
          <p:spPr bwMode="auto">
            <a:xfrm rot="5400000">
              <a:off x="1701" y="1116"/>
              <a:ext cx="544" cy="635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8230" name="Text Box 132"/>
            <p:cNvSpPr txBox="1">
              <a:spLocks noChangeArrowheads="1"/>
            </p:cNvSpPr>
            <p:nvPr/>
          </p:nvSpPr>
          <p:spPr bwMode="auto">
            <a:xfrm>
              <a:off x="1696" y="1207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sp>
          <p:nvSpPr>
            <p:cNvPr id="48231" name="Text Box 133"/>
            <p:cNvSpPr txBox="1">
              <a:spLocks noChangeArrowheads="1"/>
            </p:cNvSpPr>
            <p:nvPr/>
          </p:nvSpPr>
          <p:spPr bwMode="auto">
            <a:xfrm>
              <a:off x="1700" y="1480"/>
              <a:ext cx="1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-</a:t>
              </a:r>
            </a:p>
          </p:txBody>
        </p:sp>
        <p:sp>
          <p:nvSpPr>
            <p:cNvPr id="48232" name="Text Box 134"/>
            <p:cNvSpPr txBox="1">
              <a:spLocks noChangeArrowheads="1"/>
            </p:cNvSpPr>
            <p:nvPr/>
          </p:nvSpPr>
          <p:spPr bwMode="auto">
            <a:xfrm>
              <a:off x="2061" y="1525"/>
              <a:ext cx="31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GU</a:t>
              </a:r>
              <a:r>
                <a:rPr lang="de-DE" altLang="de-DE" baseline="-25000"/>
                <a:t>IN</a:t>
              </a:r>
            </a:p>
          </p:txBody>
        </p:sp>
        <p:sp>
          <p:nvSpPr>
            <p:cNvPr id="48233" name="Text Box 135"/>
            <p:cNvSpPr txBox="1">
              <a:spLocks noChangeArrowheads="1"/>
            </p:cNvSpPr>
            <p:nvPr/>
          </p:nvSpPr>
          <p:spPr bwMode="auto">
            <a:xfrm>
              <a:off x="1837" y="1344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grpSp>
          <p:nvGrpSpPr>
            <p:cNvPr id="48234" name="Group 136"/>
            <p:cNvGrpSpPr>
              <a:grpSpLocks/>
            </p:cNvGrpSpPr>
            <p:nvPr/>
          </p:nvGrpSpPr>
          <p:grpSpPr bwMode="auto">
            <a:xfrm>
              <a:off x="1927" y="1389"/>
              <a:ext cx="347" cy="317"/>
              <a:chOff x="2291" y="2523"/>
              <a:chExt cx="998" cy="1045"/>
            </a:xfrm>
          </p:grpSpPr>
          <p:grpSp>
            <p:nvGrpSpPr>
              <p:cNvPr id="48235" name="Group 137"/>
              <p:cNvGrpSpPr>
                <a:grpSpLocks/>
              </p:cNvGrpSpPr>
              <p:nvPr/>
            </p:nvGrpSpPr>
            <p:grpSpPr bwMode="auto">
              <a:xfrm>
                <a:off x="2517" y="2795"/>
                <a:ext cx="228" cy="499"/>
                <a:chOff x="2109" y="1616"/>
                <a:chExt cx="227" cy="452"/>
              </a:xfrm>
            </p:grpSpPr>
            <p:sp>
              <p:nvSpPr>
                <p:cNvPr id="48249" name="Line 138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8250" name="Line 139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48236" name="Group 140"/>
              <p:cNvGrpSpPr>
                <a:grpSpLocks/>
              </p:cNvGrpSpPr>
              <p:nvPr/>
            </p:nvGrpSpPr>
            <p:grpSpPr bwMode="auto">
              <a:xfrm flipH="1">
                <a:off x="2291" y="2795"/>
                <a:ext cx="227" cy="499"/>
                <a:chOff x="2109" y="1616"/>
                <a:chExt cx="227" cy="452"/>
              </a:xfrm>
            </p:grpSpPr>
            <p:sp>
              <p:nvSpPr>
                <p:cNvPr id="48247" name="Line 141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8248" name="Line 142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48237" name="Line 143"/>
              <p:cNvSpPr>
                <a:spLocks noChangeShapeType="1"/>
              </p:cNvSpPr>
              <p:nvPr/>
            </p:nvSpPr>
            <p:spPr bwMode="auto">
              <a:xfrm flipH="1">
                <a:off x="2517" y="2660"/>
                <a:ext cx="1" cy="135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8238" name="Line 144"/>
              <p:cNvSpPr>
                <a:spLocks noChangeShapeType="1"/>
              </p:cNvSpPr>
              <p:nvPr/>
            </p:nvSpPr>
            <p:spPr bwMode="auto">
              <a:xfrm>
                <a:off x="2518" y="3295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8239" name="Line 145"/>
              <p:cNvSpPr>
                <a:spLocks noChangeShapeType="1"/>
              </p:cNvSpPr>
              <p:nvPr/>
            </p:nvSpPr>
            <p:spPr bwMode="auto">
              <a:xfrm>
                <a:off x="2518" y="2660"/>
                <a:ext cx="317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48240" name="Group 146"/>
              <p:cNvGrpSpPr>
                <a:grpSpLocks/>
              </p:cNvGrpSpPr>
              <p:nvPr/>
            </p:nvGrpSpPr>
            <p:grpSpPr bwMode="auto">
              <a:xfrm rot="10800000">
                <a:off x="2609" y="2523"/>
                <a:ext cx="680" cy="273"/>
                <a:chOff x="1248" y="1071"/>
                <a:chExt cx="815" cy="273"/>
              </a:xfrm>
            </p:grpSpPr>
            <p:sp>
              <p:nvSpPr>
                <p:cNvPr id="48242" name="Line 147"/>
                <p:cNvSpPr>
                  <a:spLocks noChangeShapeType="1"/>
                </p:cNvSpPr>
                <p:nvPr/>
              </p:nvSpPr>
              <p:spPr bwMode="auto">
                <a:xfrm>
                  <a:off x="1248" y="1208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8243" name="Line 148"/>
                <p:cNvSpPr>
                  <a:spLocks noChangeShapeType="1"/>
                </p:cNvSpPr>
                <p:nvPr/>
              </p:nvSpPr>
              <p:spPr bwMode="auto">
                <a:xfrm flipV="1">
                  <a:off x="1519" y="1071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8244" name="Line 149"/>
                <p:cNvSpPr>
                  <a:spLocks noChangeShapeType="1"/>
                </p:cNvSpPr>
                <p:nvPr/>
              </p:nvSpPr>
              <p:spPr bwMode="auto">
                <a:xfrm>
                  <a:off x="1611" y="1072"/>
                  <a:ext cx="90" cy="272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8245" name="Line 150"/>
                <p:cNvSpPr>
                  <a:spLocks noChangeShapeType="1"/>
                </p:cNvSpPr>
                <p:nvPr/>
              </p:nvSpPr>
              <p:spPr bwMode="auto">
                <a:xfrm flipV="1">
                  <a:off x="1701" y="1207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8246" name="Line 151"/>
                <p:cNvSpPr>
                  <a:spLocks noChangeShapeType="1"/>
                </p:cNvSpPr>
                <p:nvPr/>
              </p:nvSpPr>
              <p:spPr bwMode="auto">
                <a:xfrm>
                  <a:off x="1791" y="1207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48241" name="AutoShape 152"/>
              <p:cNvSpPr>
                <a:spLocks noChangeArrowheads="1"/>
              </p:cNvSpPr>
              <p:nvPr/>
            </p:nvSpPr>
            <p:spPr bwMode="auto">
              <a:xfrm rot="10800000">
                <a:off x="2428" y="3476"/>
                <a:ext cx="182" cy="92"/>
              </a:xfrm>
              <a:prstGeom prst="triangle">
                <a:avLst>
                  <a:gd name="adj" fmla="val 50000"/>
                </a:avLst>
              </a:prstGeom>
              <a:noFill/>
              <a:ln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sp>
        <p:nvSpPr>
          <p:cNvPr id="48133" name="Text Box 153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48134" name="Rectangle 2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35" name="Rectangle 3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36" name="Rectangle 4"/>
          <p:cNvSpPr>
            <a:spLocks noChangeArrowheads="1"/>
          </p:cNvSpPr>
          <p:nvPr/>
        </p:nvSpPr>
        <p:spPr bwMode="auto">
          <a:xfrm>
            <a:off x="827088" y="1989138"/>
            <a:ext cx="865187" cy="143986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/>
              <a:t>Noninverting</a:t>
            </a:r>
            <a:r>
              <a:rPr lang="de-DE" altLang="de-DE" dirty="0"/>
              <a:t> </a:t>
            </a:r>
            <a:r>
              <a:rPr lang="de-DE" altLang="de-DE" dirty="0" err="1" smtClean="0"/>
              <a:t>amplifier</a:t>
            </a:r>
            <a:r>
              <a:rPr lang="de-DE" altLang="de-DE" dirty="0" smtClean="0"/>
              <a:t> - Feedback</a:t>
            </a:r>
          </a:p>
        </p:txBody>
      </p:sp>
      <p:sp>
        <p:nvSpPr>
          <p:cNvPr id="48138" name="Line 7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39" name="Line 8"/>
          <p:cNvSpPr>
            <a:spLocks noChangeShapeType="1"/>
          </p:cNvSpPr>
          <p:nvPr/>
        </p:nvSpPr>
        <p:spPr bwMode="auto">
          <a:xfrm>
            <a:off x="1258888" y="2060575"/>
            <a:ext cx="10096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40" name="Line 9"/>
          <p:cNvSpPr>
            <a:spLocks noChangeShapeType="1"/>
          </p:cNvSpPr>
          <p:nvPr/>
        </p:nvSpPr>
        <p:spPr bwMode="auto">
          <a:xfrm>
            <a:off x="2484438" y="24923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8141" name="Group 10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48224" name="Line 1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225" name="Line 1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226" name="Line 1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227" name="Line 1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228" name="Line 1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8142" name="Line 16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43" name="Line 17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8144" name="Group 18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48219" name="Line 19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220" name="Line 20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221" name="Line 21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222" name="Line 22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223" name="Line 23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8145" name="Line 24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46" name="Line 25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47" name="Line 26"/>
          <p:cNvSpPr>
            <a:spLocks noChangeShapeType="1"/>
          </p:cNvSpPr>
          <p:nvPr/>
        </p:nvSpPr>
        <p:spPr bwMode="auto">
          <a:xfrm flipH="1">
            <a:off x="21224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48" name="Line 27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49" name="Text Box 33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48150" name="Text Box 34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48151" name="Text Box 35"/>
          <p:cNvSpPr txBox="1">
            <a:spLocks noChangeArrowheads="1"/>
          </p:cNvSpPr>
          <p:nvPr/>
        </p:nvSpPr>
        <p:spPr bwMode="auto">
          <a:xfrm>
            <a:off x="896699" y="2060575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48152" name="Text Box 36"/>
          <p:cNvSpPr txBox="1">
            <a:spLocks noChangeArrowheads="1"/>
          </p:cNvSpPr>
          <p:nvPr/>
        </p:nvSpPr>
        <p:spPr bwMode="auto">
          <a:xfrm>
            <a:off x="1258888" y="20605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48153" name="AutoShape 37"/>
          <p:cNvSpPr>
            <a:spLocks noChangeArrowheads="1"/>
          </p:cNvSpPr>
          <p:nvPr/>
        </p:nvSpPr>
        <p:spPr bwMode="auto">
          <a:xfrm rot="10800000">
            <a:off x="1114425" y="32131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54" name="Text Box 38"/>
          <p:cNvSpPr txBox="1">
            <a:spLocks noChangeArrowheads="1"/>
          </p:cNvSpPr>
          <p:nvPr/>
        </p:nvSpPr>
        <p:spPr bwMode="auto">
          <a:xfrm>
            <a:off x="4500563" y="2420938"/>
            <a:ext cx="35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Vo</a:t>
            </a:r>
            <a:endParaRPr lang="de-DE" altLang="de-DE" dirty="0"/>
          </a:p>
        </p:txBody>
      </p:sp>
      <p:sp>
        <p:nvSpPr>
          <p:cNvPr id="48155" name="Line 39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56" name="Line 40"/>
          <p:cNvSpPr>
            <a:spLocks noChangeShapeType="1"/>
          </p:cNvSpPr>
          <p:nvPr/>
        </p:nvSpPr>
        <p:spPr bwMode="auto">
          <a:xfrm>
            <a:off x="4500563" y="29241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57" name="AutoShape 41"/>
          <p:cNvSpPr>
            <a:spLocks noChangeArrowheads="1"/>
          </p:cNvSpPr>
          <p:nvPr/>
        </p:nvSpPr>
        <p:spPr bwMode="auto">
          <a:xfrm rot="10800000">
            <a:off x="4357688" y="32115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58" name="AutoShape 42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59" name="Text Box 43"/>
          <p:cNvSpPr txBox="1">
            <a:spLocks noChangeArrowheads="1"/>
          </p:cNvSpPr>
          <p:nvPr/>
        </p:nvSpPr>
        <p:spPr bwMode="auto">
          <a:xfrm>
            <a:off x="4140200" y="22764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48160" name="Text Box 45"/>
          <p:cNvSpPr txBox="1">
            <a:spLocks noChangeArrowheads="1"/>
          </p:cNvSpPr>
          <p:nvPr/>
        </p:nvSpPr>
        <p:spPr bwMode="auto">
          <a:xfrm>
            <a:off x="1977949" y="1700213"/>
            <a:ext cx="3113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endParaRPr lang="de-DE" altLang="de-DE" dirty="0"/>
          </a:p>
        </p:txBody>
      </p:sp>
      <p:sp>
        <p:nvSpPr>
          <p:cNvPr id="48161" name="Text Box 46"/>
          <p:cNvSpPr txBox="1">
            <a:spLocks noChangeArrowheads="1"/>
          </p:cNvSpPr>
          <p:nvPr/>
        </p:nvSpPr>
        <p:spPr bwMode="auto">
          <a:xfrm>
            <a:off x="2296633" y="1700213"/>
            <a:ext cx="3946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r>
              <a:rPr lang="de-DE" altLang="de-DE" dirty="0"/>
              <a:t>*</a:t>
            </a:r>
          </a:p>
        </p:txBody>
      </p:sp>
      <p:sp>
        <p:nvSpPr>
          <p:cNvPr id="48162" name="Line 47"/>
          <p:cNvSpPr>
            <a:spLocks noChangeShapeType="1"/>
          </p:cNvSpPr>
          <p:nvPr/>
        </p:nvSpPr>
        <p:spPr bwMode="auto">
          <a:xfrm>
            <a:off x="2124075" y="249237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63" name="Line 48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64" name="Line 49"/>
          <p:cNvSpPr>
            <a:spLocks noChangeShapeType="1"/>
          </p:cNvSpPr>
          <p:nvPr/>
        </p:nvSpPr>
        <p:spPr bwMode="auto">
          <a:xfrm flipH="1">
            <a:off x="2268538" y="20605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65" name="Line 50"/>
          <p:cNvSpPr>
            <a:spLocks noChangeShapeType="1"/>
          </p:cNvSpPr>
          <p:nvPr/>
        </p:nvSpPr>
        <p:spPr bwMode="auto">
          <a:xfrm flipH="1">
            <a:off x="2268538" y="24923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66" name="Line 70"/>
          <p:cNvSpPr>
            <a:spLocks noChangeShapeType="1"/>
          </p:cNvSpPr>
          <p:nvPr/>
        </p:nvSpPr>
        <p:spPr bwMode="auto">
          <a:xfrm>
            <a:off x="1258888" y="2060575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67" name="Line 71"/>
          <p:cNvSpPr>
            <a:spLocks noChangeShapeType="1"/>
          </p:cNvSpPr>
          <p:nvPr/>
        </p:nvSpPr>
        <p:spPr bwMode="auto">
          <a:xfrm flipV="1">
            <a:off x="2268538" y="2060575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med" len="sm"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68" name="Oval 72"/>
          <p:cNvSpPr>
            <a:spLocks noChangeArrowheads="1"/>
          </p:cNvSpPr>
          <p:nvPr/>
        </p:nvSpPr>
        <p:spPr bwMode="auto">
          <a:xfrm>
            <a:off x="4429125" y="2563813"/>
            <a:ext cx="142875" cy="144462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69" name="Line 73"/>
          <p:cNvSpPr>
            <a:spLocks noChangeShapeType="1"/>
          </p:cNvSpPr>
          <p:nvPr/>
        </p:nvSpPr>
        <p:spPr bwMode="auto">
          <a:xfrm>
            <a:off x="4500563" y="2276475"/>
            <a:ext cx="1587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70" name="Line 74"/>
          <p:cNvSpPr>
            <a:spLocks noChangeShapeType="1"/>
          </p:cNvSpPr>
          <p:nvPr/>
        </p:nvSpPr>
        <p:spPr bwMode="auto">
          <a:xfrm flipH="1">
            <a:off x="4500563" y="2708275"/>
            <a:ext cx="1587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71" name="Line 82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72" name="Oval 83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73" name="Line 84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74" name="Line 85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75" name="Line 86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76" name="Line 87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77" name="Line 88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78" name="Line 89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79" name="Line 90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80" name="Oval 91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81" name="Line 92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82" name="Line 93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83" name="Line 94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84" name="Line 95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85" name="Line 96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86" name="Oval 97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48187" name="Group 98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48214" name="Line 99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215" name="Line 100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216" name="Line 101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217" name="Line 102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8218" name="Line 103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8188" name="Line 104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89" name="Line 105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90" name="Line 106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91" name="Line 107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92" name="Line 108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93" name="Line 109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94" name="Line 110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95" name="AutoShape 111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8196" name="Line 112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97" name="Line 113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98" name="Line 114"/>
          <p:cNvSpPr>
            <a:spLocks noChangeShapeType="1"/>
          </p:cNvSpPr>
          <p:nvPr/>
        </p:nvSpPr>
        <p:spPr bwMode="auto">
          <a:xfrm>
            <a:off x="7019925" y="1196975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199" name="Line 115"/>
          <p:cNvSpPr>
            <a:spLocks noChangeShapeType="1"/>
          </p:cNvSpPr>
          <p:nvPr/>
        </p:nvSpPr>
        <p:spPr bwMode="auto">
          <a:xfrm>
            <a:off x="7019925" y="1341438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200" name="Line 116"/>
          <p:cNvSpPr>
            <a:spLocks noChangeShapeType="1"/>
          </p:cNvSpPr>
          <p:nvPr/>
        </p:nvSpPr>
        <p:spPr bwMode="auto">
          <a:xfrm>
            <a:off x="6804025" y="11969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201" name="Line 117"/>
          <p:cNvSpPr>
            <a:spLocks noChangeShapeType="1"/>
          </p:cNvSpPr>
          <p:nvPr/>
        </p:nvSpPr>
        <p:spPr bwMode="auto">
          <a:xfrm>
            <a:off x="6804025" y="13414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202" name="Line 118"/>
          <p:cNvSpPr>
            <a:spLocks noChangeShapeType="1"/>
          </p:cNvSpPr>
          <p:nvPr/>
        </p:nvSpPr>
        <p:spPr bwMode="auto">
          <a:xfrm rot="10800000">
            <a:off x="8964613" y="1196975"/>
            <a:ext cx="0" cy="144463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203" name="Line 119"/>
          <p:cNvSpPr>
            <a:spLocks noChangeShapeType="1"/>
          </p:cNvSpPr>
          <p:nvPr/>
        </p:nvSpPr>
        <p:spPr bwMode="auto">
          <a:xfrm rot="10800000">
            <a:off x="86042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204" name="Line 120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205" name="Line 121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206" name="Line 122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207" name="Line 123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208" name="Line 124"/>
          <p:cNvSpPr>
            <a:spLocks noChangeShapeType="1"/>
          </p:cNvSpPr>
          <p:nvPr/>
        </p:nvSpPr>
        <p:spPr bwMode="auto">
          <a:xfrm rot="10800000">
            <a:off x="68770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209" name="Line 125"/>
          <p:cNvSpPr>
            <a:spLocks noChangeShapeType="1"/>
          </p:cNvSpPr>
          <p:nvPr/>
        </p:nvSpPr>
        <p:spPr bwMode="auto">
          <a:xfrm>
            <a:off x="59404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210" name="Rectangle 126"/>
          <p:cNvSpPr>
            <a:spLocks noChangeArrowheads="1"/>
          </p:cNvSpPr>
          <p:nvPr/>
        </p:nvSpPr>
        <p:spPr bwMode="auto">
          <a:xfrm>
            <a:off x="6588125" y="4508500"/>
            <a:ext cx="2376488" cy="129698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48211" name="Object 1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090072"/>
              </p:ext>
            </p:extLst>
          </p:nvPr>
        </p:nvGraphicFramePr>
        <p:xfrm>
          <a:off x="6846888" y="4730750"/>
          <a:ext cx="178752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62" name="Formel" r:id="rId3" imgW="863280" imgH="431640" progId="Equation.3">
                  <p:embed/>
                </p:oleObj>
              </mc:Choice>
              <mc:Fallback>
                <p:oleObj name="Formel" r:id="rId3" imgW="863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6888" y="4730750"/>
                        <a:ext cx="1787525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212" name="Rectangle 128"/>
          <p:cNvSpPr>
            <a:spLocks noChangeArrowheads="1"/>
          </p:cNvSpPr>
          <p:nvPr/>
        </p:nvSpPr>
        <p:spPr bwMode="auto">
          <a:xfrm>
            <a:off x="6588125" y="3068638"/>
            <a:ext cx="2376488" cy="1296987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48213" name="Object 1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895669"/>
              </p:ext>
            </p:extLst>
          </p:nvPr>
        </p:nvGraphicFramePr>
        <p:xfrm>
          <a:off x="6905625" y="3141663"/>
          <a:ext cx="1600200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563" name="Formel" r:id="rId5" imgW="774360" imgH="507960" progId="Equation.3">
                  <p:embed/>
                </p:oleObj>
              </mc:Choice>
              <mc:Fallback>
                <p:oleObj name="Formel" r:id="rId5" imgW="7743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5" y="3141663"/>
                        <a:ext cx="1600200" cy="104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" name="Textfeld 121"/>
          <p:cNvSpPr txBox="1"/>
          <p:nvPr/>
        </p:nvSpPr>
        <p:spPr>
          <a:xfrm>
            <a:off x="2590800" y="3657600"/>
            <a:ext cx="12907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Spannungsteiler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1905000" y="1295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1905000" y="1219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685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2FC5019-63DA-4BBA-BB65-78DB686ABE8B}" type="slidenum">
              <a:rPr lang="de-DE" altLang="de-DE" sz="1400">
                <a:latin typeface="Arial" charset="0"/>
              </a:rPr>
              <a:pPr/>
              <a:t>11</a:t>
            </a:fld>
            <a:endParaRPr lang="de-DE" altLang="de-DE" sz="1400">
              <a:latin typeface="Arial" charset="0"/>
            </a:endParaRPr>
          </a:p>
        </p:txBody>
      </p:sp>
      <p:grpSp>
        <p:nvGrpSpPr>
          <p:cNvPr id="46084" name="Group 130"/>
          <p:cNvGrpSpPr>
            <a:grpSpLocks/>
          </p:cNvGrpSpPr>
          <p:nvPr/>
        </p:nvGrpSpPr>
        <p:grpSpPr bwMode="auto">
          <a:xfrm>
            <a:off x="2627313" y="1844675"/>
            <a:ext cx="1136650" cy="863600"/>
            <a:chOff x="1655" y="1162"/>
            <a:chExt cx="716" cy="544"/>
          </a:xfrm>
        </p:grpSpPr>
        <p:sp>
          <p:nvSpPr>
            <p:cNvPr id="46184" name="AutoShape 2"/>
            <p:cNvSpPr>
              <a:spLocks noChangeArrowheads="1"/>
            </p:cNvSpPr>
            <p:nvPr/>
          </p:nvSpPr>
          <p:spPr bwMode="auto">
            <a:xfrm rot="5400000">
              <a:off x="1701" y="1116"/>
              <a:ext cx="544" cy="635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6185" name="Text Box 28"/>
            <p:cNvSpPr txBox="1">
              <a:spLocks noChangeArrowheads="1"/>
            </p:cNvSpPr>
            <p:nvPr/>
          </p:nvSpPr>
          <p:spPr bwMode="auto">
            <a:xfrm>
              <a:off x="1696" y="1207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sp>
          <p:nvSpPr>
            <p:cNvPr id="46186" name="Text Box 29"/>
            <p:cNvSpPr txBox="1">
              <a:spLocks noChangeArrowheads="1"/>
            </p:cNvSpPr>
            <p:nvPr/>
          </p:nvSpPr>
          <p:spPr bwMode="auto">
            <a:xfrm>
              <a:off x="1700" y="1480"/>
              <a:ext cx="1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-</a:t>
              </a:r>
            </a:p>
          </p:txBody>
        </p:sp>
        <p:sp>
          <p:nvSpPr>
            <p:cNvPr id="46187" name="Text Box 109"/>
            <p:cNvSpPr txBox="1">
              <a:spLocks noChangeArrowheads="1"/>
            </p:cNvSpPr>
            <p:nvPr/>
          </p:nvSpPr>
          <p:spPr bwMode="auto">
            <a:xfrm>
              <a:off x="2061" y="1525"/>
              <a:ext cx="31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GU</a:t>
              </a:r>
              <a:r>
                <a:rPr lang="de-DE" altLang="de-DE" baseline="-25000"/>
                <a:t>IN</a:t>
              </a:r>
            </a:p>
          </p:txBody>
        </p:sp>
        <p:sp>
          <p:nvSpPr>
            <p:cNvPr id="46188" name="Text Box 110"/>
            <p:cNvSpPr txBox="1">
              <a:spLocks noChangeArrowheads="1"/>
            </p:cNvSpPr>
            <p:nvPr/>
          </p:nvSpPr>
          <p:spPr bwMode="auto">
            <a:xfrm>
              <a:off x="1837" y="1344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grpSp>
          <p:nvGrpSpPr>
            <p:cNvPr id="46189" name="Group 111"/>
            <p:cNvGrpSpPr>
              <a:grpSpLocks/>
            </p:cNvGrpSpPr>
            <p:nvPr/>
          </p:nvGrpSpPr>
          <p:grpSpPr bwMode="auto">
            <a:xfrm>
              <a:off x="1927" y="1389"/>
              <a:ext cx="347" cy="317"/>
              <a:chOff x="2291" y="2523"/>
              <a:chExt cx="998" cy="1045"/>
            </a:xfrm>
          </p:grpSpPr>
          <p:grpSp>
            <p:nvGrpSpPr>
              <p:cNvPr id="46190" name="Group 112"/>
              <p:cNvGrpSpPr>
                <a:grpSpLocks/>
              </p:cNvGrpSpPr>
              <p:nvPr/>
            </p:nvGrpSpPr>
            <p:grpSpPr bwMode="auto">
              <a:xfrm>
                <a:off x="2517" y="2795"/>
                <a:ext cx="228" cy="499"/>
                <a:chOff x="2109" y="1616"/>
                <a:chExt cx="227" cy="452"/>
              </a:xfrm>
            </p:grpSpPr>
            <p:sp>
              <p:nvSpPr>
                <p:cNvPr id="46204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6205" name="Line 114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46191" name="Group 115"/>
              <p:cNvGrpSpPr>
                <a:grpSpLocks/>
              </p:cNvGrpSpPr>
              <p:nvPr/>
            </p:nvGrpSpPr>
            <p:grpSpPr bwMode="auto">
              <a:xfrm flipH="1">
                <a:off x="2291" y="2795"/>
                <a:ext cx="227" cy="499"/>
                <a:chOff x="2109" y="1616"/>
                <a:chExt cx="227" cy="452"/>
              </a:xfrm>
            </p:grpSpPr>
            <p:sp>
              <p:nvSpPr>
                <p:cNvPr id="46202" name="Line 116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6203" name="Line 117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46192" name="Line 118"/>
              <p:cNvSpPr>
                <a:spLocks noChangeShapeType="1"/>
              </p:cNvSpPr>
              <p:nvPr/>
            </p:nvSpPr>
            <p:spPr bwMode="auto">
              <a:xfrm flipH="1">
                <a:off x="2517" y="2660"/>
                <a:ext cx="1" cy="135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6193" name="Line 119"/>
              <p:cNvSpPr>
                <a:spLocks noChangeShapeType="1"/>
              </p:cNvSpPr>
              <p:nvPr/>
            </p:nvSpPr>
            <p:spPr bwMode="auto">
              <a:xfrm>
                <a:off x="2518" y="3295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6194" name="Line 120"/>
              <p:cNvSpPr>
                <a:spLocks noChangeShapeType="1"/>
              </p:cNvSpPr>
              <p:nvPr/>
            </p:nvSpPr>
            <p:spPr bwMode="auto">
              <a:xfrm>
                <a:off x="2518" y="2660"/>
                <a:ext cx="317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46195" name="Group 121"/>
              <p:cNvGrpSpPr>
                <a:grpSpLocks/>
              </p:cNvGrpSpPr>
              <p:nvPr/>
            </p:nvGrpSpPr>
            <p:grpSpPr bwMode="auto">
              <a:xfrm rot="10800000">
                <a:off x="2609" y="2523"/>
                <a:ext cx="680" cy="273"/>
                <a:chOff x="1248" y="1071"/>
                <a:chExt cx="815" cy="273"/>
              </a:xfrm>
            </p:grpSpPr>
            <p:sp>
              <p:nvSpPr>
                <p:cNvPr id="46197" name="Line 122"/>
                <p:cNvSpPr>
                  <a:spLocks noChangeShapeType="1"/>
                </p:cNvSpPr>
                <p:nvPr/>
              </p:nvSpPr>
              <p:spPr bwMode="auto">
                <a:xfrm>
                  <a:off x="1248" y="1208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6198" name="Line 123"/>
                <p:cNvSpPr>
                  <a:spLocks noChangeShapeType="1"/>
                </p:cNvSpPr>
                <p:nvPr/>
              </p:nvSpPr>
              <p:spPr bwMode="auto">
                <a:xfrm flipV="1">
                  <a:off x="1519" y="1071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6199" name="Line 124"/>
                <p:cNvSpPr>
                  <a:spLocks noChangeShapeType="1"/>
                </p:cNvSpPr>
                <p:nvPr/>
              </p:nvSpPr>
              <p:spPr bwMode="auto">
                <a:xfrm>
                  <a:off x="1611" y="1072"/>
                  <a:ext cx="90" cy="272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6200" name="Line 125"/>
                <p:cNvSpPr>
                  <a:spLocks noChangeShapeType="1"/>
                </p:cNvSpPr>
                <p:nvPr/>
              </p:nvSpPr>
              <p:spPr bwMode="auto">
                <a:xfrm flipV="1">
                  <a:off x="1701" y="1207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6201" name="Line 126"/>
                <p:cNvSpPr>
                  <a:spLocks noChangeShapeType="1"/>
                </p:cNvSpPr>
                <p:nvPr/>
              </p:nvSpPr>
              <p:spPr bwMode="auto">
                <a:xfrm>
                  <a:off x="1791" y="1207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46196" name="AutoShape 127"/>
              <p:cNvSpPr>
                <a:spLocks noChangeArrowheads="1"/>
              </p:cNvSpPr>
              <p:nvPr/>
            </p:nvSpPr>
            <p:spPr bwMode="auto">
              <a:xfrm rot="10800000">
                <a:off x="2428" y="3476"/>
                <a:ext cx="182" cy="92"/>
              </a:xfrm>
              <a:prstGeom prst="triangle">
                <a:avLst>
                  <a:gd name="adj" fmla="val 50000"/>
                </a:avLst>
              </a:prstGeom>
              <a:noFill/>
              <a:ln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087" name="Rectangle 5"/>
          <p:cNvSpPr>
            <a:spLocks noChangeArrowheads="1"/>
          </p:cNvSpPr>
          <p:nvPr/>
        </p:nvSpPr>
        <p:spPr bwMode="auto">
          <a:xfrm>
            <a:off x="827088" y="1989138"/>
            <a:ext cx="865187" cy="143986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08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Input </a:t>
            </a:r>
            <a:r>
              <a:rPr lang="de-DE" altLang="de-DE" dirty="0" err="1" smtClean="0"/>
              <a:t>network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gain</a:t>
            </a:r>
            <a:endParaRPr lang="de-DE" altLang="de-DE" dirty="0" smtClean="0"/>
          </a:p>
        </p:txBody>
      </p:sp>
      <p:sp>
        <p:nvSpPr>
          <p:cNvPr id="46089" name="Line 7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090" name="Line 8"/>
          <p:cNvSpPr>
            <a:spLocks noChangeShapeType="1"/>
          </p:cNvSpPr>
          <p:nvPr/>
        </p:nvSpPr>
        <p:spPr bwMode="auto">
          <a:xfrm>
            <a:off x="1258888" y="2060575"/>
            <a:ext cx="10096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091" name="Line 9"/>
          <p:cNvSpPr>
            <a:spLocks noChangeShapeType="1"/>
          </p:cNvSpPr>
          <p:nvPr/>
        </p:nvSpPr>
        <p:spPr bwMode="auto">
          <a:xfrm>
            <a:off x="2484438" y="24923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6092" name="Group 10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46179" name="Line 1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180" name="Line 1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181" name="Line 1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182" name="Line 1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183" name="Line 1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6093" name="Line 16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094" name="Line 17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6095" name="Group 18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46174" name="Line 19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175" name="Line 20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176" name="Line 21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177" name="Line 22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178" name="Line 23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6096" name="Line 24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097" name="Line 25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098" name="Line 26"/>
          <p:cNvSpPr>
            <a:spLocks noChangeShapeType="1"/>
          </p:cNvSpPr>
          <p:nvPr/>
        </p:nvSpPr>
        <p:spPr bwMode="auto">
          <a:xfrm flipH="1">
            <a:off x="21224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099" name="Line 27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00" name="Text Box 30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46101" name="Text Box 31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46102" name="Oval 32"/>
          <p:cNvSpPr>
            <a:spLocks noChangeArrowheads="1"/>
          </p:cNvSpPr>
          <p:nvPr/>
        </p:nvSpPr>
        <p:spPr bwMode="auto">
          <a:xfrm>
            <a:off x="1042988" y="2344738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103" name="Line 33"/>
          <p:cNvSpPr>
            <a:spLocks noChangeShapeType="1"/>
          </p:cNvSpPr>
          <p:nvPr/>
        </p:nvSpPr>
        <p:spPr bwMode="auto">
          <a:xfrm>
            <a:off x="1257300" y="2778125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04" name="Line 34"/>
          <p:cNvSpPr>
            <a:spLocks noChangeShapeType="1"/>
          </p:cNvSpPr>
          <p:nvPr/>
        </p:nvSpPr>
        <p:spPr bwMode="auto">
          <a:xfrm>
            <a:off x="1258888" y="2058988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05" name="Oval 35"/>
          <p:cNvSpPr>
            <a:spLocks noChangeArrowheads="1"/>
          </p:cNvSpPr>
          <p:nvPr/>
        </p:nvSpPr>
        <p:spPr bwMode="auto">
          <a:xfrm>
            <a:off x="1042988" y="2344738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106" name="Line 36"/>
          <p:cNvSpPr>
            <a:spLocks noChangeShapeType="1"/>
          </p:cNvSpPr>
          <p:nvPr/>
        </p:nvSpPr>
        <p:spPr bwMode="auto">
          <a:xfrm>
            <a:off x="1257300" y="2778125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07" name="Line 37"/>
          <p:cNvSpPr>
            <a:spLocks noChangeShapeType="1"/>
          </p:cNvSpPr>
          <p:nvPr/>
        </p:nvSpPr>
        <p:spPr bwMode="auto">
          <a:xfrm>
            <a:off x="1258888" y="2058988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08" name="Text Box 38"/>
          <p:cNvSpPr txBox="1">
            <a:spLocks noChangeArrowheads="1"/>
          </p:cNvSpPr>
          <p:nvPr/>
        </p:nvSpPr>
        <p:spPr bwMode="auto">
          <a:xfrm>
            <a:off x="896699" y="2060575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46109" name="Line 39"/>
          <p:cNvSpPr>
            <a:spLocks noChangeShapeType="1"/>
          </p:cNvSpPr>
          <p:nvPr/>
        </p:nvSpPr>
        <p:spPr bwMode="auto">
          <a:xfrm flipV="1">
            <a:off x="1258888" y="2997200"/>
            <a:ext cx="0" cy="2159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10" name="Text Box 40"/>
          <p:cNvSpPr txBox="1">
            <a:spLocks noChangeArrowheads="1"/>
          </p:cNvSpPr>
          <p:nvPr/>
        </p:nvSpPr>
        <p:spPr bwMode="auto">
          <a:xfrm>
            <a:off x="1258888" y="20605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46111" name="AutoShape 41"/>
          <p:cNvSpPr>
            <a:spLocks noChangeArrowheads="1"/>
          </p:cNvSpPr>
          <p:nvPr/>
        </p:nvSpPr>
        <p:spPr bwMode="auto">
          <a:xfrm rot="10800000">
            <a:off x="1114425" y="32131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112" name="Text Box 42"/>
          <p:cNvSpPr txBox="1">
            <a:spLocks noChangeArrowheads="1"/>
          </p:cNvSpPr>
          <p:nvPr/>
        </p:nvSpPr>
        <p:spPr bwMode="auto">
          <a:xfrm>
            <a:off x="4500563" y="2420938"/>
            <a:ext cx="35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Vo</a:t>
            </a:r>
            <a:endParaRPr lang="de-DE" altLang="de-DE" dirty="0"/>
          </a:p>
        </p:txBody>
      </p:sp>
      <p:sp>
        <p:nvSpPr>
          <p:cNvPr id="46113" name="Line 43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14" name="Line 44"/>
          <p:cNvSpPr>
            <a:spLocks noChangeShapeType="1"/>
          </p:cNvSpPr>
          <p:nvPr/>
        </p:nvSpPr>
        <p:spPr bwMode="auto">
          <a:xfrm>
            <a:off x="4500563" y="29241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15" name="AutoShape 45"/>
          <p:cNvSpPr>
            <a:spLocks noChangeArrowheads="1"/>
          </p:cNvSpPr>
          <p:nvPr/>
        </p:nvSpPr>
        <p:spPr bwMode="auto">
          <a:xfrm rot="10800000">
            <a:off x="4357688" y="32115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116" name="AutoShape 46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117" name="Text Box 47"/>
          <p:cNvSpPr txBox="1">
            <a:spLocks noChangeArrowheads="1"/>
          </p:cNvSpPr>
          <p:nvPr/>
        </p:nvSpPr>
        <p:spPr bwMode="auto">
          <a:xfrm>
            <a:off x="4140200" y="22764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46118" name="Text Box 48"/>
          <p:cNvSpPr txBox="1">
            <a:spLocks noChangeArrowheads="1"/>
          </p:cNvSpPr>
          <p:nvPr/>
        </p:nvSpPr>
        <p:spPr bwMode="auto">
          <a:xfrm>
            <a:off x="1977949" y="1700213"/>
            <a:ext cx="3113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endParaRPr lang="de-DE" altLang="de-DE" dirty="0"/>
          </a:p>
        </p:txBody>
      </p:sp>
      <p:sp>
        <p:nvSpPr>
          <p:cNvPr id="46119" name="Line 49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20" name="Oval 50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121" name="Line 51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22" name="Line 52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23" name="Line 53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24" name="Line 54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25" name="Line 55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26" name="Line 56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27" name="Line 57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28" name="Oval 58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129" name="Line 59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30" name="Line 60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31" name="Line 61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32" name="Line 62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33" name="Line 63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34" name="Oval 64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46135" name="Group 65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46169" name="Line 66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170" name="Line 67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171" name="Line 68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172" name="Line 69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6173" name="Line 70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6136" name="Line 71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37" name="Line 72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38" name="Line 73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39" name="Line 74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40" name="Line 75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41" name="Line 76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42" name="Line 77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43" name="AutoShape 78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6144" name="Line 79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45" name="Line 80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46" name="Line 81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47" name="Line 82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48" name="Line 83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49" name="Line 84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50" name="Line 85"/>
          <p:cNvSpPr>
            <a:spLocks noChangeShapeType="1"/>
          </p:cNvSpPr>
          <p:nvPr/>
        </p:nvSpPr>
        <p:spPr bwMode="auto">
          <a:xfrm>
            <a:off x="7019925" y="1196975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51" name="Line 86"/>
          <p:cNvSpPr>
            <a:spLocks noChangeShapeType="1"/>
          </p:cNvSpPr>
          <p:nvPr/>
        </p:nvSpPr>
        <p:spPr bwMode="auto">
          <a:xfrm>
            <a:off x="7019925" y="1341438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52" name="Line 87"/>
          <p:cNvSpPr>
            <a:spLocks noChangeShapeType="1"/>
          </p:cNvSpPr>
          <p:nvPr/>
        </p:nvSpPr>
        <p:spPr bwMode="auto">
          <a:xfrm>
            <a:off x="6804025" y="11969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53" name="Line 88"/>
          <p:cNvSpPr>
            <a:spLocks noChangeShapeType="1"/>
          </p:cNvSpPr>
          <p:nvPr/>
        </p:nvSpPr>
        <p:spPr bwMode="auto">
          <a:xfrm>
            <a:off x="6804025" y="13414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54" name="Line 89"/>
          <p:cNvSpPr>
            <a:spLocks noChangeShapeType="1"/>
          </p:cNvSpPr>
          <p:nvPr/>
        </p:nvSpPr>
        <p:spPr bwMode="auto">
          <a:xfrm rot="10800000">
            <a:off x="5940425" y="1196975"/>
            <a:ext cx="0" cy="144463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55" name="Line 90"/>
          <p:cNvSpPr>
            <a:spLocks noChangeShapeType="1"/>
          </p:cNvSpPr>
          <p:nvPr/>
        </p:nvSpPr>
        <p:spPr bwMode="auto">
          <a:xfrm rot="10800000">
            <a:off x="68770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56" name="Line 91"/>
          <p:cNvSpPr>
            <a:spLocks noChangeShapeType="1"/>
          </p:cNvSpPr>
          <p:nvPr/>
        </p:nvSpPr>
        <p:spPr bwMode="auto">
          <a:xfrm>
            <a:off x="8964613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57" name="Text Box 92"/>
          <p:cNvSpPr txBox="1">
            <a:spLocks noChangeArrowheads="1"/>
          </p:cNvSpPr>
          <p:nvPr/>
        </p:nvSpPr>
        <p:spPr bwMode="auto">
          <a:xfrm>
            <a:off x="2296633" y="1700213"/>
            <a:ext cx="3946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r>
              <a:rPr lang="de-DE" altLang="de-DE" dirty="0"/>
              <a:t>*</a:t>
            </a:r>
          </a:p>
        </p:txBody>
      </p:sp>
      <p:sp>
        <p:nvSpPr>
          <p:cNvPr id="46158" name="Line 93"/>
          <p:cNvSpPr>
            <a:spLocks noChangeShapeType="1"/>
          </p:cNvSpPr>
          <p:nvPr/>
        </p:nvSpPr>
        <p:spPr bwMode="auto">
          <a:xfrm>
            <a:off x="2124075" y="249237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59" name="Line 94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60" name="Line 95"/>
          <p:cNvSpPr>
            <a:spLocks noChangeShapeType="1"/>
          </p:cNvSpPr>
          <p:nvPr/>
        </p:nvSpPr>
        <p:spPr bwMode="auto">
          <a:xfrm flipH="1">
            <a:off x="2268538" y="20605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61" name="Line 96"/>
          <p:cNvSpPr>
            <a:spLocks noChangeShapeType="1"/>
          </p:cNvSpPr>
          <p:nvPr/>
        </p:nvSpPr>
        <p:spPr bwMode="auto">
          <a:xfrm flipH="1">
            <a:off x="2268538" y="24923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62" name="Line 97"/>
          <p:cNvSpPr>
            <a:spLocks noChangeShapeType="1"/>
          </p:cNvSpPr>
          <p:nvPr/>
        </p:nvSpPr>
        <p:spPr bwMode="auto">
          <a:xfrm rot="10800000" flipV="1">
            <a:off x="2195513" y="2060575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prstDash val="sysDot"/>
            <a:round/>
            <a:headEnd type="triangl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63" name="Line 98"/>
          <p:cNvSpPr>
            <a:spLocks noChangeShapeType="1"/>
          </p:cNvSpPr>
          <p:nvPr/>
        </p:nvSpPr>
        <p:spPr bwMode="auto">
          <a:xfrm>
            <a:off x="4500563" y="2276475"/>
            <a:ext cx="0" cy="6477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64" name="Rectangle 99"/>
          <p:cNvSpPr>
            <a:spLocks noChangeArrowheads="1"/>
          </p:cNvSpPr>
          <p:nvPr/>
        </p:nvSpPr>
        <p:spPr bwMode="auto">
          <a:xfrm>
            <a:off x="6543675" y="4365625"/>
            <a:ext cx="2376488" cy="1296988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46165" name="Object 100"/>
          <p:cNvGraphicFramePr>
            <a:graphicFrameLocks noChangeAspect="1"/>
          </p:cNvGraphicFramePr>
          <p:nvPr/>
        </p:nvGraphicFramePr>
        <p:xfrm>
          <a:off x="7213600" y="4830763"/>
          <a:ext cx="94615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06" name="Formel" r:id="rId3" imgW="457200" imgH="228600" progId="Equation.3">
                  <p:embed/>
                </p:oleObj>
              </mc:Choice>
              <mc:Fallback>
                <p:oleObj name="Formel" r:id="rId3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3600" y="4830763"/>
                        <a:ext cx="946150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66" name="Rectangle 101"/>
          <p:cNvSpPr>
            <a:spLocks noChangeArrowheads="1"/>
          </p:cNvSpPr>
          <p:nvPr/>
        </p:nvSpPr>
        <p:spPr bwMode="auto">
          <a:xfrm>
            <a:off x="6975475" y="2924175"/>
            <a:ext cx="1944688" cy="1296988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46167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150294"/>
              </p:ext>
            </p:extLst>
          </p:nvPr>
        </p:nvGraphicFramePr>
        <p:xfrm>
          <a:off x="7204075" y="3068638"/>
          <a:ext cx="162877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07" name="Formel" r:id="rId5" imgW="787320" imgH="507960" progId="Equation.3">
                  <p:embed/>
                </p:oleObj>
              </mc:Choice>
              <mc:Fallback>
                <p:oleObj name="Formel" r:id="rId5" imgW="78732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075" y="3068638"/>
                        <a:ext cx="1628775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68" name="Text Box 128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cxnSp>
        <p:nvCxnSpPr>
          <p:cNvPr id="3" name="Gerade Verbindung mit Pfeil 2"/>
          <p:cNvCxnSpPr/>
          <p:nvPr/>
        </p:nvCxnSpPr>
        <p:spPr bwMode="auto">
          <a:xfrm flipH="1">
            <a:off x="2590800" y="35052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971800" y="35052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I=0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 flipH="1">
            <a:off x="4648200" y="2895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5312392" y="25146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422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93B1985-02C9-4530-A310-C1145CFF53AD}" type="slidenum">
              <a:rPr lang="de-DE" altLang="de-DE" sz="1400">
                <a:latin typeface="Arial" charset="0"/>
              </a:rPr>
              <a:pPr/>
              <a:t>12</a:t>
            </a:fld>
            <a:endParaRPr lang="de-DE" altLang="de-DE" sz="1400">
              <a:latin typeface="Arial" charset="0"/>
            </a:endParaRPr>
          </a:p>
        </p:txBody>
      </p:sp>
      <p:grpSp>
        <p:nvGrpSpPr>
          <p:cNvPr id="45060" name="Group 146"/>
          <p:cNvGrpSpPr>
            <a:grpSpLocks/>
          </p:cNvGrpSpPr>
          <p:nvPr/>
        </p:nvGrpSpPr>
        <p:grpSpPr bwMode="auto">
          <a:xfrm>
            <a:off x="2622550" y="1844675"/>
            <a:ext cx="1136650" cy="863600"/>
            <a:chOff x="1655" y="1162"/>
            <a:chExt cx="716" cy="544"/>
          </a:xfrm>
        </p:grpSpPr>
        <p:sp>
          <p:nvSpPr>
            <p:cNvPr id="45164" name="AutoShape 147"/>
            <p:cNvSpPr>
              <a:spLocks noChangeArrowheads="1"/>
            </p:cNvSpPr>
            <p:nvPr/>
          </p:nvSpPr>
          <p:spPr bwMode="auto">
            <a:xfrm rot="5400000">
              <a:off x="1701" y="1116"/>
              <a:ext cx="544" cy="635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65" name="Text Box 148"/>
            <p:cNvSpPr txBox="1">
              <a:spLocks noChangeArrowheads="1"/>
            </p:cNvSpPr>
            <p:nvPr/>
          </p:nvSpPr>
          <p:spPr bwMode="auto">
            <a:xfrm>
              <a:off x="1696" y="1207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sp>
          <p:nvSpPr>
            <p:cNvPr id="45166" name="Text Box 149"/>
            <p:cNvSpPr txBox="1">
              <a:spLocks noChangeArrowheads="1"/>
            </p:cNvSpPr>
            <p:nvPr/>
          </p:nvSpPr>
          <p:spPr bwMode="auto">
            <a:xfrm>
              <a:off x="1700" y="1480"/>
              <a:ext cx="1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-</a:t>
              </a:r>
            </a:p>
          </p:txBody>
        </p:sp>
        <p:sp>
          <p:nvSpPr>
            <p:cNvPr id="45167" name="Text Box 150"/>
            <p:cNvSpPr txBox="1">
              <a:spLocks noChangeArrowheads="1"/>
            </p:cNvSpPr>
            <p:nvPr/>
          </p:nvSpPr>
          <p:spPr bwMode="auto">
            <a:xfrm>
              <a:off x="2061" y="1525"/>
              <a:ext cx="31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GU</a:t>
              </a:r>
              <a:r>
                <a:rPr lang="de-DE" altLang="de-DE" baseline="-25000"/>
                <a:t>IN</a:t>
              </a:r>
            </a:p>
          </p:txBody>
        </p:sp>
        <p:sp>
          <p:nvSpPr>
            <p:cNvPr id="45168" name="Text Box 151"/>
            <p:cNvSpPr txBox="1">
              <a:spLocks noChangeArrowheads="1"/>
            </p:cNvSpPr>
            <p:nvPr/>
          </p:nvSpPr>
          <p:spPr bwMode="auto">
            <a:xfrm>
              <a:off x="1837" y="1344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grpSp>
          <p:nvGrpSpPr>
            <p:cNvPr id="45169" name="Group 152"/>
            <p:cNvGrpSpPr>
              <a:grpSpLocks/>
            </p:cNvGrpSpPr>
            <p:nvPr/>
          </p:nvGrpSpPr>
          <p:grpSpPr bwMode="auto">
            <a:xfrm>
              <a:off x="1927" y="1389"/>
              <a:ext cx="347" cy="317"/>
              <a:chOff x="2291" y="2523"/>
              <a:chExt cx="998" cy="1045"/>
            </a:xfrm>
          </p:grpSpPr>
          <p:grpSp>
            <p:nvGrpSpPr>
              <p:cNvPr id="45170" name="Group 153"/>
              <p:cNvGrpSpPr>
                <a:grpSpLocks/>
              </p:cNvGrpSpPr>
              <p:nvPr/>
            </p:nvGrpSpPr>
            <p:grpSpPr bwMode="auto">
              <a:xfrm>
                <a:off x="2517" y="2795"/>
                <a:ext cx="228" cy="499"/>
                <a:chOff x="2109" y="1616"/>
                <a:chExt cx="227" cy="452"/>
              </a:xfrm>
            </p:grpSpPr>
            <p:sp>
              <p:nvSpPr>
                <p:cNvPr id="45184" name="Line 154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5185" name="Line 155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45171" name="Group 156"/>
              <p:cNvGrpSpPr>
                <a:grpSpLocks/>
              </p:cNvGrpSpPr>
              <p:nvPr/>
            </p:nvGrpSpPr>
            <p:grpSpPr bwMode="auto">
              <a:xfrm flipH="1">
                <a:off x="2291" y="2795"/>
                <a:ext cx="227" cy="499"/>
                <a:chOff x="2109" y="1616"/>
                <a:chExt cx="227" cy="452"/>
              </a:xfrm>
            </p:grpSpPr>
            <p:sp>
              <p:nvSpPr>
                <p:cNvPr id="45182" name="Line 157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5183" name="Line 158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45172" name="Line 159"/>
              <p:cNvSpPr>
                <a:spLocks noChangeShapeType="1"/>
              </p:cNvSpPr>
              <p:nvPr/>
            </p:nvSpPr>
            <p:spPr bwMode="auto">
              <a:xfrm flipH="1">
                <a:off x="2517" y="2660"/>
                <a:ext cx="1" cy="135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5173" name="Line 160"/>
              <p:cNvSpPr>
                <a:spLocks noChangeShapeType="1"/>
              </p:cNvSpPr>
              <p:nvPr/>
            </p:nvSpPr>
            <p:spPr bwMode="auto">
              <a:xfrm>
                <a:off x="2518" y="3295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5174" name="Line 161"/>
              <p:cNvSpPr>
                <a:spLocks noChangeShapeType="1"/>
              </p:cNvSpPr>
              <p:nvPr/>
            </p:nvSpPr>
            <p:spPr bwMode="auto">
              <a:xfrm>
                <a:off x="2518" y="2660"/>
                <a:ext cx="317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45175" name="Group 162"/>
              <p:cNvGrpSpPr>
                <a:grpSpLocks/>
              </p:cNvGrpSpPr>
              <p:nvPr/>
            </p:nvGrpSpPr>
            <p:grpSpPr bwMode="auto">
              <a:xfrm rot="10800000">
                <a:off x="2609" y="2523"/>
                <a:ext cx="680" cy="273"/>
                <a:chOff x="1248" y="1071"/>
                <a:chExt cx="815" cy="273"/>
              </a:xfrm>
            </p:grpSpPr>
            <p:sp>
              <p:nvSpPr>
                <p:cNvPr id="45177" name="Line 163"/>
                <p:cNvSpPr>
                  <a:spLocks noChangeShapeType="1"/>
                </p:cNvSpPr>
                <p:nvPr/>
              </p:nvSpPr>
              <p:spPr bwMode="auto">
                <a:xfrm>
                  <a:off x="1248" y="1208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5178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1519" y="1071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5179" name="Line 165"/>
                <p:cNvSpPr>
                  <a:spLocks noChangeShapeType="1"/>
                </p:cNvSpPr>
                <p:nvPr/>
              </p:nvSpPr>
              <p:spPr bwMode="auto">
                <a:xfrm>
                  <a:off x="1611" y="1072"/>
                  <a:ext cx="90" cy="272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5180" name="Line 166"/>
                <p:cNvSpPr>
                  <a:spLocks noChangeShapeType="1"/>
                </p:cNvSpPr>
                <p:nvPr/>
              </p:nvSpPr>
              <p:spPr bwMode="auto">
                <a:xfrm flipV="1">
                  <a:off x="1701" y="1207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5181" name="Line 167"/>
                <p:cNvSpPr>
                  <a:spLocks noChangeShapeType="1"/>
                </p:cNvSpPr>
                <p:nvPr/>
              </p:nvSpPr>
              <p:spPr bwMode="auto">
                <a:xfrm>
                  <a:off x="1791" y="1207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45176" name="AutoShape 168"/>
              <p:cNvSpPr>
                <a:spLocks noChangeArrowheads="1"/>
              </p:cNvSpPr>
              <p:nvPr/>
            </p:nvSpPr>
            <p:spPr bwMode="auto">
              <a:xfrm rot="10800000">
                <a:off x="2428" y="3476"/>
                <a:ext cx="182" cy="92"/>
              </a:xfrm>
              <a:prstGeom prst="triangle">
                <a:avLst>
                  <a:gd name="adj" fmla="val 50000"/>
                </a:avLst>
              </a:prstGeom>
              <a:noFill/>
              <a:ln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sp>
        <p:nvSpPr>
          <p:cNvPr id="45061" name="Text Box 169"/>
          <p:cNvSpPr txBox="1">
            <a:spLocks noChangeArrowheads="1"/>
          </p:cNvSpPr>
          <p:nvPr/>
        </p:nvSpPr>
        <p:spPr bwMode="auto">
          <a:xfrm>
            <a:off x="3487737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45062" name="Rectangle 2"/>
          <p:cNvSpPr>
            <a:spLocks noChangeArrowheads="1"/>
          </p:cNvSpPr>
          <p:nvPr/>
        </p:nvSpPr>
        <p:spPr bwMode="auto">
          <a:xfrm>
            <a:off x="2479675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63" name="Rectangle 3"/>
          <p:cNvSpPr>
            <a:spLocks noChangeArrowheads="1"/>
          </p:cNvSpPr>
          <p:nvPr/>
        </p:nvSpPr>
        <p:spPr bwMode="auto">
          <a:xfrm>
            <a:off x="1830387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64" name="Rectangle 4"/>
          <p:cNvSpPr>
            <a:spLocks noChangeArrowheads="1"/>
          </p:cNvSpPr>
          <p:nvPr/>
        </p:nvSpPr>
        <p:spPr bwMode="auto">
          <a:xfrm>
            <a:off x="822325" y="1989138"/>
            <a:ext cx="865187" cy="143986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6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A_FB</a:t>
            </a:r>
            <a:endParaRPr lang="de-DE" altLang="de-DE" dirty="0" smtClean="0"/>
          </a:p>
        </p:txBody>
      </p:sp>
      <p:sp>
        <p:nvSpPr>
          <p:cNvPr id="45066" name="Line 8"/>
          <p:cNvSpPr>
            <a:spLocks noChangeShapeType="1"/>
          </p:cNvSpPr>
          <p:nvPr/>
        </p:nvSpPr>
        <p:spPr bwMode="auto">
          <a:xfrm>
            <a:off x="3630612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7" name="Line 9"/>
          <p:cNvSpPr>
            <a:spLocks noChangeShapeType="1"/>
          </p:cNvSpPr>
          <p:nvPr/>
        </p:nvSpPr>
        <p:spPr bwMode="auto">
          <a:xfrm>
            <a:off x="1214437" y="2057400"/>
            <a:ext cx="14398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8" name="Line 10"/>
          <p:cNvSpPr>
            <a:spLocks noChangeShapeType="1"/>
          </p:cNvSpPr>
          <p:nvPr/>
        </p:nvSpPr>
        <p:spPr bwMode="auto">
          <a:xfrm>
            <a:off x="2117725" y="2492375"/>
            <a:ext cx="5762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5069" name="Group 11"/>
          <p:cNvGrpSpPr>
            <a:grpSpLocks/>
          </p:cNvGrpSpPr>
          <p:nvPr/>
        </p:nvGrpSpPr>
        <p:grpSpPr bwMode="auto">
          <a:xfrm rot="10800000">
            <a:off x="2622550" y="2997200"/>
            <a:ext cx="1079500" cy="433388"/>
            <a:chOff x="1248" y="1071"/>
            <a:chExt cx="815" cy="273"/>
          </a:xfrm>
        </p:grpSpPr>
        <p:sp>
          <p:nvSpPr>
            <p:cNvPr id="45159" name="Line 12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60" name="Line 13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61" name="Line 14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62" name="Line 15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63" name="Line 16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5070" name="Line 17"/>
          <p:cNvSpPr>
            <a:spLocks noChangeShapeType="1"/>
          </p:cNvSpPr>
          <p:nvPr/>
        </p:nvSpPr>
        <p:spPr bwMode="auto">
          <a:xfrm>
            <a:off x="4038600" y="2286000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71" name="Line 18"/>
          <p:cNvSpPr>
            <a:spLocks noChangeShapeType="1"/>
          </p:cNvSpPr>
          <p:nvPr/>
        </p:nvSpPr>
        <p:spPr bwMode="auto">
          <a:xfrm flipH="1">
            <a:off x="3414712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5072" name="Group 19"/>
          <p:cNvGrpSpPr>
            <a:grpSpLocks/>
          </p:cNvGrpSpPr>
          <p:nvPr/>
        </p:nvGrpSpPr>
        <p:grpSpPr bwMode="auto">
          <a:xfrm rot="5400000">
            <a:off x="1578769" y="3536156"/>
            <a:ext cx="1079500" cy="433387"/>
            <a:chOff x="1248" y="1071"/>
            <a:chExt cx="815" cy="273"/>
          </a:xfrm>
        </p:grpSpPr>
        <p:sp>
          <p:nvSpPr>
            <p:cNvPr id="45154" name="Line 20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5" name="Line 21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6" name="Line 22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7" name="Line 23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8" name="Line 24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5073" name="Line 25"/>
          <p:cNvSpPr>
            <a:spLocks noChangeShapeType="1"/>
          </p:cNvSpPr>
          <p:nvPr/>
        </p:nvSpPr>
        <p:spPr bwMode="auto">
          <a:xfrm flipH="1">
            <a:off x="2046287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74" name="Line 26"/>
          <p:cNvSpPr>
            <a:spLocks noChangeShapeType="1"/>
          </p:cNvSpPr>
          <p:nvPr/>
        </p:nvSpPr>
        <p:spPr bwMode="auto">
          <a:xfrm flipV="1">
            <a:off x="2117725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75" name="Line 27"/>
          <p:cNvSpPr>
            <a:spLocks noChangeShapeType="1"/>
          </p:cNvSpPr>
          <p:nvPr/>
        </p:nvSpPr>
        <p:spPr bwMode="auto">
          <a:xfrm flipH="1">
            <a:off x="2117725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76" name="Line 28"/>
          <p:cNvSpPr>
            <a:spLocks noChangeShapeType="1"/>
          </p:cNvSpPr>
          <p:nvPr/>
        </p:nvSpPr>
        <p:spPr bwMode="auto">
          <a:xfrm flipH="1">
            <a:off x="2117725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77" name="Text Box 72"/>
          <p:cNvSpPr txBox="1">
            <a:spLocks noChangeArrowheads="1"/>
          </p:cNvSpPr>
          <p:nvPr/>
        </p:nvSpPr>
        <p:spPr bwMode="auto">
          <a:xfrm>
            <a:off x="2216150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45078" name="Text Box 73"/>
          <p:cNvSpPr txBox="1">
            <a:spLocks noChangeArrowheads="1"/>
          </p:cNvSpPr>
          <p:nvPr/>
        </p:nvSpPr>
        <p:spPr bwMode="auto">
          <a:xfrm>
            <a:off x="3414712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45079" name="Oval 74"/>
          <p:cNvSpPr>
            <a:spLocks noChangeArrowheads="1"/>
          </p:cNvSpPr>
          <p:nvPr/>
        </p:nvSpPr>
        <p:spPr bwMode="auto">
          <a:xfrm>
            <a:off x="1038225" y="2344738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80" name="Line 75"/>
          <p:cNvSpPr>
            <a:spLocks noChangeShapeType="1"/>
          </p:cNvSpPr>
          <p:nvPr/>
        </p:nvSpPr>
        <p:spPr bwMode="auto">
          <a:xfrm>
            <a:off x="1252537" y="2778125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81" name="Line 76"/>
          <p:cNvSpPr>
            <a:spLocks noChangeShapeType="1"/>
          </p:cNvSpPr>
          <p:nvPr/>
        </p:nvSpPr>
        <p:spPr bwMode="auto">
          <a:xfrm>
            <a:off x="1254125" y="2058988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82" name="Oval 77"/>
          <p:cNvSpPr>
            <a:spLocks noChangeArrowheads="1"/>
          </p:cNvSpPr>
          <p:nvPr/>
        </p:nvSpPr>
        <p:spPr bwMode="auto">
          <a:xfrm>
            <a:off x="1038225" y="2344738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83" name="Line 78"/>
          <p:cNvSpPr>
            <a:spLocks noChangeShapeType="1"/>
          </p:cNvSpPr>
          <p:nvPr/>
        </p:nvSpPr>
        <p:spPr bwMode="auto">
          <a:xfrm>
            <a:off x="1252537" y="2778125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84" name="Line 79"/>
          <p:cNvSpPr>
            <a:spLocks noChangeShapeType="1"/>
          </p:cNvSpPr>
          <p:nvPr/>
        </p:nvSpPr>
        <p:spPr bwMode="auto">
          <a:xfrm>
            <a:off x="1254125" y="2058988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85" name="Text Box 80"/>
          <p:cNvSpPr txBox="1">
            <a:spLocks noChangeArrowheads="1"/>
          </p:cNvSpPr>
          <p:nvPr/>
        </p:nvSpPr>
        <p:spPr bwMode="auto">
          <a:xfrm>
            <a:off x="891936" y="2060575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45086" name="Line 81"/>
          <p:cNvSpPr>
            <a:spLocks noChangeShapeType="1"/>
          </p:cNvSpPr>
          <p:nvPr/>
        </p:nvSpPr>
        <p:spPr bwMode="auto">
          <a:xfrm flipV="1">
            <a:off x="1254125" y="2997200"/>
            <a:ext cx="0" cy="2159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87" name="Text Box 82"/>
          <p:cNvSpPr txBox="1">
            <a:spLocks noChangeArrowheads="1"/>
          </p:cNvSpPr>
          <p:nvPr/>
        </p:nvSpPr>
        <p:spPr bwMode="auto">
          <a:xfrm>
            <a:off x="1254125" y="20605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45088" name="AutoShape 83"/>
          <p:cNvSpPr>
            <a:spLocks noChangeArrowheads="1"/>
          </p:cNvSpPr>
          <p:nvPr/>
        </p:nvSpPr>
        <p:spPr bwMode="auto">
          <a:xfrm rot="10800000">
            <a:off x="1109662" y="32131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89" name="Text Box 84"/>
          <p:cNvSpPr txBox="1">
            <a:spLocks noChangeArrowheads="1"/>
          </p:cNvSpPr>
          <p:nvPr/>
        </p:nvSpPr>
        <p:spPr bwMode="auto">
          <a:xfrm>
            <a:off x="4500563" y="2420938"/>
            <a:ext cx="35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Vo</a:t>
            </a:r>
            <a:endParaRPr lang="de-DE" altLang="de-DE" dirty="0"/>
          </a:p>
        </p:txBody>
      </p:sp>
      <p:sp>
        <p:nvSpPr>
          <p:cNvPr id="45090" name="Line 85"/>
          <p:cNvSpPr>
            <a:spLocks noChangeShapeType="1"/>
          </p:cNvSpPr>
          <p:nvPr/>
        </p:nvSpPr>
        <p:spPr bwMode="auto">
          <a:xfrm>
            <a:off x="3990975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91" name="Line 86"/>
          <p:cNvSpPr>
            <a:spLocks noChangeShapeType="1"/>
          </p:cNvSpPr>
          <p:nvPr/>
        </p:nvSpPr>
        <p:spPr bwMode="auto">
          <a:xfrm>
            <a:off x="4495800" y="29241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92" name="AutoShape 87"/>
          <p:cNvSpPr>
            <a:spLocks noChangeArrowheads="1"/>
          </p:cNvSpPr>
          <p:nvPr/>
        </p:nvSpPr>
        <p:spPr bwMode="auto">
          <a:xfrm rot="10800000">
            <a:off x="4357688" y="32115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93" name="AutoShape 88"/>
          <p:cNvSpPr>
            <a:spLocks noChangeArrowheads="1"/>
          </p:cNvSpPr>
          <p:nvPr/>
        </p:nvSpPr>
        <p:spPr bwMode="auto">
          <a:xfrm rot="10800000">
            <a:off x="1974850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94" name="Line 89"/>
          <p:cNvSpPr>
            <a:spLocks noChangeShapeType="1"/>
          </p:cNvSpPr>
          <p:nvPr/>
        </p:nvSpPr>
        <p:spPr bwMode="auto">
          <a:xfrm flipV="1">
            <a:off x="4495800" y="2276475"/>
            <a:ext cx="0" cy="647700"/>
          </a:xfrm>
          <a:prstGeom prst="line">
            <a:avLst/>
          </a:prstGeom>
          <a:noFill/>
          <a:ln w="22225">
            <a:solidFill>
              <a:srgbClr val="0000FF"/>
            </a:solidFill>
            <a:prstDash val="sysDot"/>
            <a:round/>
            <a:headEnd type="triangle" w="med" len="sm"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95" name="Text Box 90"/>
          <p:cNvSpPr txBox="1">
            <a:spLocks noChangeArrowheads="1"/>
          </p:cNvSpPr>
          <p:nvPr/>
        </p:nvSpPr>
        <p:spPr bwMode="auto">
          <a:xfrm>
            <a:off x="4135437" y="22764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45096" name="Text Box 92"/>
          <p:cNvSpPr txBox="1">
            <a:spLocks noChangeArrowheads="1"/>
          </p:cNvSpPr>
          <p:nvPr/>
        </p:nvSpPr>
        <p:spPr bwMode="auto">
          <a:xfrm>
            <a:off x="8753475" y="817563"/>
            <a:ext cx="35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Xo</a:t>
            </a:r>
          </a:p>
        </p:txBody>
      </p:sp>
      <p:sp>
        <p:nvSpPr>
          <p:cNvPr id="45097" name="Line 93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98" name="Line 94"/>
          <p:cNvSpPr>
            <a:spLocks noChangeShapeType="1"/>
          </p:cNvSpPr>
          <p:nvPr/>
        </p:nvSpPr>
        <p:spPr bwMode="auto">
          <a:xfrm>
            <a:off x="6807200" y="1196975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99" name="Oval 95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100" name="Line 96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1" name="Line 97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2" name="Line 98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3" name="Line 99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4" name="Line 100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5" name="Line 101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6" name="Line 102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7" name="Oval 103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108" name="Line 104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9" name="Line 105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0" name="Line 106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1" name="Line 107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2" name="Line 108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3" name="Oval 109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45114" name="Group 110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45149" name="Line 111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0" name="Line 112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1" name="Line 113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2" name="Line 114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3" name="Line 115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5115" name="Line 116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6" name="Line 117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7" name="Line 118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8" name="Line 119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9" name="Line 120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0" name="Line 121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1" name="Line 122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2" name="Line 123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3" name="Line 124"/>
          <p:cNvSpPr>
            <a:spLocks noChangeShapeType="1"/>
          </p:cNvSpPr>
          <p:nvPr/>
        </p:nvSpPr>
        <p:spPr bwMode="auto">
          <a:xfrm>
            <a:off x="6807200" y="1341438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4" name="Line 125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5" name="Line 126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6" name="Line 127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7" name="AutoShape 128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128" name="Line 129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9" name="Line 130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30" name="Text Box 131"/>
          <p:cNvSpPr txBox="1">
            <a:spLocks noChangeArrowheads="1"/>
          </p:cNvSpPr>
          <p:nvPr/>
        </p:nvSpPr>
        <p:spPr bwMode="auto">
          <a:xfrm>
            <a:off x="5730875" y="908050"/>
            <a:ext cx="341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Xs</a:t>
            </a:r>
          </a:p>
        </p:txBody>
      </p:sp>
      <p:sp>
        <p:nvSpPr>
          <p:cNvPr id="45131" name="Text Box 132"/>
          <p:cNvSpPr txBox="1">
            <a:spLocks noChangeArrowheads="1"/>
          </p:cNvSpPr>
          <p:nvPr/>
        </p:nvSpPr>
        <p:spPr bwMode="auto">
          <a:xfrm>
            <a:off x="6819900" y="908050"/>
            <a:ext cx="307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</a:t>
            </a:r>
          </a:p>
        </p:txBody>
      </p:sp>
      <p:sp>
        <p:nvSpPr>
          <p:cNvPr id="45132" name="Line 133"/>
          <p:cNvSpPr>
            <a:spLocks noChangeShapeType="1"/>
          </p:cNvSpPr>
          <p:nvPr/>
        </p:nvSpPr>
        <p:spPr bwMode="auto">
          <a:xfrm>
            <a:off x="6875463" y="1268413"/>
            <a:ext cx="144462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33" name="Line 134"/>
          <p:cNvSpPr>
            <a:spLocks noChangeShapeType="1"/>
          </p:cNvSpPr>
          <p:nvPr/>
        </p:nvSpPr>
        <p:spPr bwMode="auto">
          <a:xfrm flipH="1">
            <a:off x="6875463" y="1268413"/>
            <a:ext cx="144462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34" name="Line 135"/>
          <p:cNvSpPr>
            <a:spLocks noChangeShapeType="1"/>
          </p:cNvSpPr>
          <p:nvPr/>
        </p:nvSpPr>
        <p:spPr bwMode="auto">
          <a:xfrm>
            <a:off x="6875463" y="1125538"/>
            <a:ext cx="144462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35" name="Line 136"/>
          <p:cNvSpPr>
            <a:spLocks noChangeShapeType="1"/>
          </p:cNvSpPr>
          <p:nvPr/>
        </p:nvSpPr>
        <p:spPr bwMode="auto">
          <a:xfrm flipH="1">
            <a:off x="6875463" y="1125538"/>
            <a:ext cx="144462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5136" name="Group 137"/>
          <p:cNvGrpSpPr>
            <a:grpSpLocks/>
          </p:cNvGrpSpPr>
          <p:nvPr/>
        </p:nvGrpSpPr>
        <p:grpSpPr bwMode="auto">
          <a:xfrm>
            <a:off x="2263775" y="2420938"/>
            <a:ext cx="144462" cy="144462"/>
            <a:chOff x="2379" y="1071"/>
            <a:chExt cx="91" cy="91"/>
          </a:xfrm>
        </p:grpSpPr>
        <p:sp>
          <p:nvSpPr>
            <p:cNvPr id="45147" name="Line 138"/>
            <p:cNvSpPr>
              <a:spLocks noChangeShapeType="1"/>
            </p:cNvSpPr>
            <p:nvPr/>
          </p:nvSpPr>
          <p:spPr bwMode="auto">
            <a:xfrm>
              <a:off x="2379" y="1071"/>
              <a:ext cx="91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48" name="Line 139"/>
            <p:cNvSpPr>
              <a:spLocks noChangeShapeType="1"/>
            </p:cNvSpPr>
            <p:nvPr/>
          </p:nvSpPr>
          <p:spPr bwMode="auto">
            <a:xfrm flipH="1">
              <a:off x="2379" y="1071"/>
              <a:ext cx="91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5137" name="Group 140"/>
          <p:cNvGrpSpPr>
            <a:grpSpLocks/>
          </p:cNvGrpSpPr>
          <p:nvPr/>
        </p:nvGrpSpPr>
        <p:grpSpPr bwMode="auto">
          <a:xfrm>
            <a:off x="2263775" y="1989138"/>
            <a:ext cx="144462" cy="144462"/>
            <a:chOff x="2379" y="1071"/>
            <a:chExt cx="91" cy="91"/>
          </a:xfrm>
        </p:grpSpPr>
        <p:sp>
          <p:nvSpPr>
            <p:cNvPr id="45145" name="Line 141"/>
            <p:cNvSpPr>
              <a:spLocks noChangeShapeType="1"/>
            </p:cNvSpPr>
            <p:nvPr/>
          </p:nvSpPr>
          <p:spPr bwMode="auto">
            <a:xfrm>
              <a:off x="2379" y="1071"/>
              <a:ext cx="91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46" name="Line 142"/>
            <p:cNvSpPr>
              <a:spLocks noChangeShapeType="1"/>
            </p:cNvSpPr>
            <p:nvPr/>
          </p:nvSpPr>
          <p:spPr bwMode="auto">
            <a:xfrm flipH="1">
              <a:off x="2379" y="1071"/>
              <a:ext cx="91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5138" name="Text Box 143"/>
          <p:cNvSpPr txBox="1">
            <a:spLocks noChangeArrowheads="1"/>
          </p:cNvSpPr>
          <p:nvPr/>
        </p:nvSpPr>
        <p:spPr bwMode="auto">
          <a:xfrm>
            <a:off x="2189086" y="1700213"/>
            <a:ext cx="3113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endParaRPr lang="de-DE" altLang="de-DE" dirty="0"/>
          </a:p>
        </p:txBody>
      </p:sp>
      <p:sp>
        <p:nvSpPr>
          <p:cNvPr id="45139" name="Line 144"/>
          <p:cNvSpPr>
            <a:spLocks noChangeShapeType="1"/>
          </p:cNvSpPr>
          <p:nvPr/>
        </p:nvSpPr>
        <p:spPr bwMode="auto">
          <a:xfrm rot="10800000">
            <a:off x="5940425" y="1196975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40" name="Line 145"/>
          <p:cNvSpPr>
            <a:spLocks noChangeShapeType="1"/>
          </p:cNvSpPr>
          <p:nvPr/>
        </p:nvSpPr>
        <p:spPr bwMode="auto">
          <a:xfrm rot="10800000">
            <a:off x="8964613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41" name="Line 170"/>
          <p:cNvSpPr>
            <a:spLocks noChangeShapeType="1"/>
          </p:cNvSpPr>
          <p:nvPr/>
        </p:nvSpPr>
        <p:spPr bwMode="auto">
          <a:xfrm flipV="1">
            <a:off x="684213" y="2852738"/>
            <a:ext cx="431800" cy="17287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42" name="Text Box 171"/>
          <p:cNvSpPr txBox="1">
            <a:spLocks noChangeArrowheads="1"/>
          </p:cNvSpPr>
          <p:nvPr/>
        </p:nvSpPr>
        <p:spPr bwMode="auto">
          <a:xfrm>
            <a:off x="250825" y="4652963"/>
            <a:ext cx="23034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Independent sources are in red</a:t>
            </a:r>
          </a:p>
        </p:txBody>
      </p:sp>
      <p:sp>
        <p:nvSpPr>
          <p:cNvPr id="45143" name="Text Box 172"/>
          <p:cNvSpPr txBox="1">
            <a:spLocks noChangeArrowheads="1"/>
          </p:cNvSpPr>
          <p:nvPr/>
        </p:nvSpPr>
        <p:spPr bwMode="auto">
          <a:xfrm>
            <a:off x="4716463" y="3573463"/>
            <a:ext cx="2105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Measured signals are in blue</a:t>
            </a:r>
          </a:p>
        </p:txBody>
      </p:sp>
      <p:sp>
        <p:nvSpPr>
          <p:cNvPr id="45144" name="Line 173"/>
          <p:cNvSpPr>
            <a:spLocks noChangeShapeType="1"/>
          </p:cNvSpPr>
          <p:nvPr/>
        </p:nvSpPr>
        <p:spPr bwMode="auto">
          <a:xfrm flipH="1" flipV="1">
            <a:off x="4643438" y="2781300"/>
            <a:ext cx="504825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3" name="Gerade Verbindung mit Pfeil 2"/>
          <p:cNvCxnSpPr>
            <a:endCxn id="45168" idx="0"/>
          </p:cNvCxnSpPr>
          <p:nvPr/>
        </p:nvCxnSpPr>
        <p:spPr bwMode="auto">
          <a:xfrm flipH="1">
            <a:off x="3059113" y="1371600"/>
            <a:ext cx="217487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" name="Text Box 172"/>
          <p:cNvSpPr txBox="1">
            <a:spLocks noChangeArrowheads="1"/>
          </p:cNvSpPr>
          <p:nvPr/>
        </p:nvSpPr>
        <p:spPr bwMode="auto">
          <a:xfrm>
            <a:off x="3132322" y="1066800"/>
            <a:ext cx="14791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Differenzverstärker</a:t>
            </a:r>
            <a:endParaRPr lang="de-DE" altLang="de-DE" dirty="0"/>
          </a:p>
        </p:txBody>
      </p:sp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98240914"/>
              </p:ext>
            </p:extLst>
          </p:nvPr>
        </p:nvGraphicFramePr>
        <p:xfrm>
          <a:off x="3581400" y="4572000"/>
          <a:ext cx="321945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67" name="Formel" r:id="rId3" imgW="2120760" imgH="431640" progId="Equation.3">
                  <p:embed/>
                </p:oleObj>
              </mc:Choice>
              <mc:Fallback>
                <p:oleObj name="Formel" r:id="rId3" imgW="2120760" imgH="4316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572000"/>
                        <a:ext cx="3219450" cy="6556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552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86D2EDF-5D67-43E0-87AC-69CF5C54B5B5}" type="slidenum">
              <a:rPr lang="de-DE" altLang="de-DE" sz="1400">
                <a:latin typeface="Arial" charset="0"/>
              </a:rPr>
              <a:pPr/>
              <a:t>13</a:t>
            </a:fld>
            <a:endParaRPr lang="de-DE" altLang="de-DE" sz="1400">
              <a:latin typeface="Arial" charset="0"/>
            </a:endParaRPr>
          </a:p>
        </p:txBody>
      </p:sp>
      <p:grpSp>
        <p:nvGrpSpPr>
          <p:cNvPr id="47108" name="Group 129"/>
          <p:cNvGrpSpPr>
            <a:grpSpLocks/>
          </p:cNvGrpSpPr>
          <p:nvPr/>
        </p:nvGrpSpPr>
        <p:grpSpPr bwMode="auto">
          <a:xfrm>
            <a:off x="2627313" y="1844675"/>
            <a:ext cx="1136650" cy="863600"/>
            <a:chOff x="1655" y="1162"/>
            <a:chExt cx="716" cy="544"/>
          </a:xfrm>
        </p:grpSpPr>
        <p:sp>
          <p:nvSpPr>
            <p:cNvPr id="47204" name="AutoShape 130"/>
            <p:cNvSpPr>
              <a:spLocks noChangeArrowheads="1"/>
            </p:cNvSpPr>
            <p:nvPr/>
          </p:nvSpPr>
          <p:spPr bwMode="auto">
            <a:xfrm rot="5400000">
              <a:off x="1701" y="1116"/>
              <a:ext cx="544" cy="635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7205" name="Text Box 131"/>
            <p:cNvSpPr txBox="1">
              <a:spLocks noChangeArrowheads="1"/>
            </p:cNvSpPr>
            <p:nvPr/>
          </p:nvSpPr>
          <p:spPr bwMode="auto">
            <a:xfrm>
              <a:off x="1696" y="1207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sp>
          <p:nvSpPr>
            <p:cNvPr id="47206" name="Text Box 132"/>
            <p:cNvSpPr txBox="1">
              <a:spLocks noChangeArrowheads="1"/>
            </p:cNvSpPr>
            <p:nvPr/>
          </p:nvSpPr>
          <p:spPr bwMode="auto">
            <a:xfrm>
              <a:off x="1700" y="1480"/>
              <a:ext cx="1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-</a:t>
              </a:r>
            </a:p>
          </p:txBody>
        </p:sp>
        <p:sp>
          <p:nvSpPr>
            <p:cNvPr id="47207" name="Text Box 133"/>
            <p:cNvSpPr txBox="1">
              <a:spLocks noChangeArrowheads="1"/>
            </p:cNvSpPr>
            <p:nvPr/>
          </p:nvSpPr>
          <p:spPr bwMode="auto">
            <a:xfrm>
              <a:off x="2061" y="1525"/>
              <a:ext cx="31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GU</a:t>
              </a:r>
              <a:r>
                <a:rPr lang="de-DE" altLang="de-DE" baseline="-25000"/>
                <a:t>IN</a:t>
              </a:r>
            </a:p>
          </p:txBody>
        </p:sp>
        <p:sp>
          <p:nvSpPr>
            <p:cNvPr id="47208" name="Text Box 134"/>
            <p:cNvSpPr txBox="1">
              <a:spLocks noChangeArrowheads="1"/>
            </p:cNvSpPr>
            <p:nvPr/>
          </p:nvSpPr>
          <p:spPr bwMode="auto">
            <a:xfrm>
              <a:off x="1837" y="1344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grpSp>
          <p:nvGrpSpPr>
            <p:cNvPr id="47209" name="Group 135"/>
            <p:cNvGrpSpPr>
              <a:grpSpLocks/>
            </p:cNvGrpSpPr>
            <p:nvPr/>
          </p:nvGrpSpPr>
          <p:grpSpPr bwMode="auto">
            <a:xfrm>
              <a:off x="1927" y="1389"/>
              <a:ext cx="347" cy="317"/>
              <a:chOff x="2291" y="2523"/>
              <a:chExt cx="998" cy="1045"/>
            </a:xfrm>
          </p:grpSpPr>
          <p:grpSp>
            <p:nvGrpSpPr>
              <p:cNvPr id="47210" name="Group 136"/>
              <p:cNvGrpSpPr>
                <a:grpSpLocks/>
              </p:cNvGrpSpPr>
              <p:nvPr/>
            </p:nvGrpSpPr>
            <p:grpSpPr bwMode="auto">
              <a:xfrm>
                <a:off x="2517" y="2795"/>
                <a:ext cx="228" cy="499"/>
                <a:chOff x="2109" y="1616"/>
                <a:chExt cx="227" cy="452"/>
              </a:xfrm>
            </p:grpSpPr>
            <p:sp>
              <p:nvSpPr>
                <p:cNvPr id="47224" name="Line 137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7225" name="Line 138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47211" name="Group 139"/>
              <p:cNvGrpSpPr>
                <a:grpSpLocks/>
              </p:cNvGrpSpPr>
              <p:nvPr/>
            </p:nvGrpSpPr>
            <p:grpSpPr bwMode="auto">
              <a:xfrm flipH="1">
                <a:off x="2291" y="2795"/>
                <a:ext cx="227" cy="499"/>
                <a:chOff x="2109" y="1616"/>
                <a:chExt cx="227" cy="452"/>
              </a:xfrm>
            </p:grpSpPr>
            <p:sp>
              <p:nvSpPr>
                <p:cNvPr id="47222" name="Line 140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7223" name="Line 141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47212" name="Line 142"/>
              <p:cNvSpPr>
                <a:spLocks noChangeShapeType="1"/>
              </p:cNvSpPr>
              <p:nvPr/>
            </p:nvSpPr>
            <p:spPr bwMode="auto">
              <a:xfrm flipH="1">
                <a:off x="2517" y="2660"/>
                <a:ext cx="1" cy="135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7213" name="Line 143"/>
              <p:cNvSpPr>
                <a:spLocks noChangeShapeType="1"/>
              </p:cNvSpPr>
              <p:nvPr/>
            </p:nvSpPr>
            <p:spPr bwMode="auto">
              <a:xfrm>
                <a:off x="2518" y="3295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7214" name="Line 144"/>
              <p:cNvSpPr>
                <a:spLocks noChangeShapeType="1"/>
              </p:cNvSpPr>
              <p:nvPr/>
            </p:nvSpPr>
            <p:spPr bwMode="auto">
              <a:xfrm>
                <a:off x="2518" y="2660"/>
                <a:ext cx="317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47215" name="Group 145"/>
              <p:cNvGrpSpPr>
                <a:grpSpLocks/>
              </p:cNvGrpSpPr>
              <p:nvPr/>
            </p:nvGrpSpPr>
            <p:grpSpPr bwMode="auto">
              <a:xfrm rot="10800000">
                <a:off x="2609" y="2523"/>
                <a:ext cx="680" cy="273"/>
                <a:chOff x="1248" y="1071"/>
                <a:chExt cx="815" cy="273"/>
              </a:xfrm>
            </p:grpSpPr>
            <p:sp>
              <p:nvSpPr>
                <p:cNvPr id="47217" name="Line 146"/>
                <p:cNvSpPr>
                  <a:spLocks noChangeShapeType="1"/>
                </p:cNvSpPr>
                <p:nvPr/>
              </p:nvSpPr>
              <p:spPr bwMode="auto">
                <a:xfrm>
                  <a:off x="1248" y="1208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7218" name="Line 147"/>
                <p:cNvSpPr>
                  <a:spLocks noChangeShapeType="1"/>
                </p:cNvSpPr>
                <p:nvPr/>
              </p:nvSpPr>
              <p:spPr bwMode="auto">
                <a:xfrm flipV="1">
                  <a:off x="1519" y="1071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7219" name="Line 148"/>
                <p:cNvSpPr>
                  <a:spLocks noChangeShapeType="1"/>
                </p:cNvSpPr>
                <p:nvPr/>
              </p:nvSpPr>
              <p:spPr bwMode="auto">
                <a:xfrm>
                  <a:off x="1611" y="1072"/>
                  <a:ext cx="90" cy="272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7220" name="Line 149"/>
                <p:cNvSpPr>
                  <a:spLocks noChangeShapeType="1"/>
                </p:cNvSpPr>
                <p:nvPr/>
              </p:nvSpPr>
              <p:spPr bwMode="auto">
                <a:xfrm flipV="1">
                  <a:off x="1701" y="1207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7221" name="Line 150"/>
                <p:cNvSpPr>
                  <a:spLocks noChangeShapeType="1"/>
                </p:cNvSpPr>
                <p:nvPr/>
              </p:nvSpPr>
              <p:spPr bwMode="auto">
                <a:xfrm>
                  <a:off x="1791" y="1207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47216" name="AutoShape 151"/>
              <p:cNvSpPr>
                <a:spLocks noChangeArrowheads="1"/>
              </p:cNvSpPr>
              <p:nvPr/>
            </p:nvSpPr>
            <p:spPr bwMode="auto">
              <a:xfrm rot="10800000">
                <a:off x="2428" y="3476"/>
                <a:ext cx="182" cy="92"/>
              </a:xfrm>
              <a:prstGeom prst="triangle">
                <a:avLst>
                  <a:gd name="adj" fmla="val 50000"/>
                </a:avLst>
              </a:prstGeom>
              <a:noFill/>
              <a:ln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sp>
        <p:nvSpPr>
          <p:cNvPr id="47109" name="Rectangle 2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10" name="Rectangle 3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11" name="Rectangle 4"/>
          <p:cNvSpPr>
            <a:spLocks noChangeArrowheads="1"/>
          </p:cNvSpPr>
          <p:nvPr/>
        </p:nvSpPr>
        <p:spPr bwMode="auto">
          <a:xfrm>
            <a:off x="827088" y="1989138"/>
            <a:ext cx="865187" cy="143986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1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Open </a:t>
            </a:r>
            <a:r>
              <a:rPr lang="de-DE" altLang="de-DE" dirty="0" err="1" smtClean="0"/>
              <a:t>loop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gain</a:t>
            </a:r>
            <a:endParaRPr lang="de-DE" altLang="de-DE" dirty="0" smtClean="0"/>
          </a:p>
        </p:txBody>
      </p:sp>
      <p:sp>
        <p:nvSpPr>
          <p:cNvPr id="47113" name="Line 7"/>
          <p:cNvSpPr>
            <a:spLocks noChangeShapeType="1"/>
          </p:cNvSpPr>
          <p:nvPr/>
        </p:nvSpPr>
        <p:spPr bwMode="auto">
          <a:xfrm>
            <a:off x="3563938" y="2276475"/>
            <a:ext cx="50323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14" name="Line 8"/>
          <p:cNvSpPr>
            <a:spLocks noChangeShapeType="1"/>
          </p:cNvSpPr>
          <p:nvPr/>
        </p:nvSpPr>
        <p:spPr bwMode="auto">
          <a:xfrm>
            <a:off x="1258888" y="2060575"/>
            <a:ext cx="10096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15" name="Line 9"/>
          <p:cNvSpPr>
            <a:spLocks noChangeShapeType="1"/>
          </p:cNvSpPr>
          <p:nvPr/>
        </p:nvSpPr>
        <p:spPr bwMode="auto">
          <a:xfrm>
            <a:off x="2484438" y="24923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7116" name="Group 10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47199" name="Line 1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200" name="Line 1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201" name="Line 1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202" name="Line 1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203" name="Line 1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7117" name="Line 16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18" name="Line 17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7119" name="Group 18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47194" name="Line 19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195" name="Line 20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196" name="Line 21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197" name="Line 22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198" name="Line 23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7120" name="Line 24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21" name="Line 25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22" name="Line 26"/>
          <p:cNvSpPr>
            <a:spLocks noChangeShapeType="1"/>
          </p:cNvSpPr>
          <p:nvPr/>
        </p:nvSpPr>
        <p:spPr bwMode="auto">
          <a:xfrm flipH="1">
            <a:off x="21224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23" name="Line 27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24" name="Text Box 33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47125" name="Text Box 34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47126" name="Text Box 35"/>
          <p:cNvSpPr txBox="1">
            <a:spLocks noChangeArrowheads="1"/>
          </p:cNvSpPr>
          <p:nvPr/>
        </p:nvSpPr>
        <p:spPr bwMode="auto">
          <a:xfrm>
            <a:off x="896699" y="2060575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47127" name="Text Box 36"/>
          <p:cNvSpPr txBox="1">
            <a:spLocks noChangeArrowheads="1"/>
          </p:cNvSpPr>
          <p:nvPr/>
        </p:nvSpPr>
        <p:spPr bwMode="auto">
          <a:xfrm>
            <a:off x="1258888" y="20605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47128" name="AutoShape 37"/>
          <p:cNvSpPr>
            <a:spLocks noChangeArrowheads="1"/>
          </p:cNvSpPr>
          <p:nvPr/>
        </p:nvSpPr>
        <p:spPr bwMode="auto">
          <a:xfrm rot="10800000">
            <a:off x="1114425" y="32131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29" name="Text Box 38"/>
          <p:cNvSpPr txBox="1">
            <a:spLocks noChangeArrowheads="1"/>
          </p:cNvSpPr>
          <p:nvPr/>
        </p:nvSpPr>
        <p:spPr bwMode="auto">
          <a:xfrm>
            <a:off x="4500563" y="2420938"/>
            <a:ext cx="35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Vo</a:t>
            </a:r>
            <a:endParaRPr lang="de-DE" altLang="de-DE" dirty="0"/>
          </a:p>
        </p:txBody>
      </p:sp>
      <p:sp>
        <p:nvSpPr>
          <p:cNvPr id="47130" name="Line 39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31" name="Line 40"/>
          <p:cNvSpPr>
            <a:spLocks noChangeShapeType="1"/>
          </p:cNvSpPr>
          <p:nvPr/>
        </p:nvSpPr>
        <p:spPr bwMode="auto">
          <a:xfrm>
            <a:off x="4500563" y="29241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32" name="AutoShape 41"/>
          <p:cNvSpPr>
            <a:spLocks noChangeArrowheads="1"/>
          </p:cNvSpPr>
          <p:nvPr/>
        </p:nvSpPr>
        <p:spPr bwMode="auto">
          <a:xfrm rot="10800000">
            <a:off x="4357688" y="32115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33" name="AutoShape 42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34" name="Text Box 43"/>
          <p:cNvSpPr txBox="1">
            <a:spLocks noChangeArrowheads="1"/>
          </p:cNvSpPr>
          <p:nvPr/>
        </p:nvSpPr>
        <p:spPr bwMode="auto">
          <a:xfrm>
            <a:off x="4140200" y="22764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47135" name="Text Box 45"/>
          <p:cNvSpPr txBox="1">
            <a:spLocks noChangeArrowheads="1"/>
          </p:cNvSpPr>
          <p:nvPr/>
        </p:nvSpPr>
        <p:spPr bwMode="auto">
          <a:xfrm>
            <a:off x="1977949" y="1700213"/>
            <a:ext cx="3113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endParaRPr lang="de-DE" altLang="de-DE" dirty="0"/>
          </a:p>
        </p:txBody>
      </p:sp>
      <p:sp>
        <p:nvSpPr>
          <p:cNvPr id="47136" name="Text Box 46"/>
          <p:cNvSpPr txBox="1">
            <a:spLocks noChangeArrowheads="1"/>
          </p:cNvSpPr>
          <p:nvPr/>
        </p:nvSpPr>
        <p:spPr bwMode="auto">
          <a:xfrm>
            <a:off x="2296633" y="1700213"/>
            <a:ext cx="3946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r>
              <a:rPr lang="de-DE" altLang="de-DE" dirty="0"/>
              <a:t>*</a:t>
            </a:r>
          </a:p>
        </p:txBody>
      </p:sp>
      <p:sp>
        <p:nvSpPr>
          <p:cNvPr id="47137" name="Line 47"/>
          <p:cNvSpPr>
            <a:spLocks noChangeShapeType="1"/>
          </p:cNvSpPr>
          <p:nvPr/>
        </p:nvSpPr>
        <p:spPr bwMode="auto">
          <a:xfrm>
            <a:off x="2124075" y="249237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38" name="Line 48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39" name="Line 49"/>
          <p:cNvSpPr>
            <a:spLocks noChangeShapeType="1"/>
          </p:cNvSpPr>
          <p:nvPr/>
        </p:nvSpPr>
        <p:spPr bwMode="auto">
          <a:xfrm flipH="1">
            <a:off x="2268538" y="20605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40" name="Line 50"/>
          <p:cNvSpPr>
            <a:spLocks noChangeShapeType="1"/>
          </p:cNvSpPr>
          <p:nvPr/>
        </p:nvSpPr>
        <p:spPr bwMode="auto">
          <a:xfrm flipH="1">
            <a:off x="2268538" y="24923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41" name="Rectangle 70"/>
          <p:cNvSpPr>
            <a:spLocks noChangeArrowheads="1"/>
          </p:cNvSpPr>
          <p:nvPr/>
        </p:nvSpPr>
        <p:spPr bwMode="auto">
          <a:xfrm>
            <a:off x="5508625" y="4149725"/>
            <a:ext cx="3455988" cy="100806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47142" name="Object 71"/>
          <p:cNvGraphicFramePr>
            <a:graphicFrameLocks noChangeAspect="1"/>
          </p:cNvGraphicFramePr>
          <p:nvPr/>
        </p:nvGraphicFramePr>
        <p:xfrm>
          <a:off x="5808663" y="4149725"/>
          <a:ext cx="2735262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78" name="Formel" r:id="rId3" imgW="1320227" imgH="431613" progId="Equation.3">
                  <p:embed/>
                </p:oleObj>
              </mc:Choice>
              <mc:Fallback>
                <p:oleObj name="Formel" r:id="rId3" imgW="132022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63" y="4149725"/>
                        <a:ext cx="2735262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43" name="Rectangle 72"/>
          <p:cNvSpPr>
            <a:spLocks noChangeArrowheads="1"/>
          </p:cNvSpPr>
          <p:nvPr/>
        </p:nvSpPr>
        <p:spPr bwMode="auto">
          <a:xfrm>
            <a:off x="6877050" y="2781300"/>
            <a:ext cx="2087563" cy="129698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47144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316505"/>
              </p:ext>
            </p:extLst>
          </p:nvPr>
        </p:nvGraphicFramePr>
        <p:xfrm>
          <a:off x="7216775" y="2851150"/>
          <a:ext cx="1506538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79" name="Formel" r:id="rId5" imgW="698400" imgH="533160" progId="Equation.3">
                  <p:embed/>
                </p:oleObj>
              </mc:Choice>
              <mc:Fallback>
                <p:oleObj name="Formel" r:id="rId5" imgW="69840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6775" y="2851150"/>
                        <a:ext cx="1506538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45" name="Line 74"/>
          <p:cNvSpPr>
            <a:spLocks noChangeShapeType="1"/>
          </p:cNvSpPr>
          <p:nvPr/>
        </p:nvSpPr>
        <p:spPr bwMode="auto">
          <a:xfrm>
            <a:off x="1258888" y="2060575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46" name="Line 75"/>
          <p:cNvSpPr>
            <a:spLocks noChangeShapeType="1"/>
          </p:cNvSpPr>
          <p:nvPr/>
        </p:nvSpPr>
        <p:spPr bwMode="auto">
          <a:xfrm rot="10800000" flipV="1">
            <a:off x="4500563" y="2276475"/>
            <a:ext cx="0" cy="6477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triangle" w="med" len="sm"/>
            <a:tailEnd type="non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47" name="Oval 76"/>
          <p:cNvSpPr>
            <a:spLocks noChangeArrowheads="1"/>
          </p:cNvSpPr>
          <p:nvPr/>
        </p:nvSpPr>
        <p:spPr bwMode="auto">
          <a:xfrm>
            <a:off x="2411413" y="2205038"/>
            <a:ext cx="142875" cy="144462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48" name="Line 77"/>
          <p:cNvSpPr>
            <a:spLocks noChangeShapeType="1"/>
          </p:cNvSpPr>
          <p:nvPr/>
        </p:nvSpPr>
        <p:spPr bwMode="auto">
          <a:xfrm>
            <a:off x="2484438" y="20605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49" name="Line 78"/>
          <p:cNvSpPr>
            <a:spLocks noChangeShapeType="1"/>
          </p:cNvSpPr>
          <p:nvPr/>
        </p:nvSpPr>
        <p:spPr bwMode="auto">
          <a:xfrm>
            <a:off x="2484438" y="2349500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50" name="Line 86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51" name="Oval 87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52" name="Line 88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53" name="Line 89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54" name="Line 90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55" name="Line 91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56" name="Line 92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57" name="Line 93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58" name="Line 94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59" name="Oval 95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60" name="Line 96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61" name="Line 97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62" name="Line 98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63" name="Line 99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64" name="Line 100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65" name="Oval 101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47166" name="Group 102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47189" name="Line 103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190" name="Line 104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191" name="Line 105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192" name="Line 106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7193" name="Line 107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7167" name="Line 108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68" name="Line 109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69" name="Line 110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70" name="Line 111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71" name="Line 112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72" name="Line 113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73" name="Line 114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74" name="AutoShape 115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7175" name="Line 116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76" name="Line 117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77" name="Line 118"/>
          <p:cNvSpPr>
            <a:spLocks noChangeShapeType="1"/>
          </p:cNvSpPr>
          <p:nvPr/>
        </p:nvSpPr>
        <p:spPr bwMode="auto">
          <a:xfrm>
            <a:off x="7019925" y="1196975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78" name="Line 119"/>
          <p:cNvSpPr>
            <a:spLocks noChangeShapeType="1"/>
          </p:cNvSpPr>
          <p:nvPr/>
        </p:nvSpPr>
        <p:spPr bwMode="auto">
          <a:xfrm>
            <a:off x="7019925" y="1341438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79" name="Line 120"/>
          <p:cNvSpPr>
            <a:spLocks noChangeShapeType="1"/>
          </p:cNvSpPr>
          <p:nvPr/>
        </p:nvSpPr>
        <p:spPr bwMode="auto">
          <a:xfrm>
            <a:off x="59404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80" name="Line 121"/>
          <p:cNvSpPr>
            <a:spLocks noChangeShapeType="1"/>
          </p:cNvSpPr>
          <p:nvPr/>
        </p:nvSpPr>
        <p:spPr bwMode="auto">
          <a:xfrm>
            <a:off x="6804025" y="11969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81" name="Line 122"/>
          <p:cNvSpPr>
            <a:spLocks noChangeShapeType="1"/>
          </p:cNvSpPr>
          <p:nvPr/>
        </p:nvSpPr>
        <p:spPr bwMode="auto">
          <a:xfrm>
            <a:off x="6804025" y="13414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82" name="Line 123"/>
          <p:cNvSpPr>
            <a:spLocks noChangeShapeType="1"/>
          </p:cNvSpPr>
          <p:nvPr/>
        </p:nvSpPr>
        <p:spPr bwMode="auto">
          <a:xfrm rot="10800000">
            <a:off x="7019925" y="1196975"/>
            <a:ext cx="0" cy="144463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83" name="Line 124"/>
          <p:cNvSpPr>
            <a:spLocks noChangeShapeType="1"/>
          </p:cNvSpPr>
          <p:nvPr/>
        </p:nvSpPr>
        <p:spPr bwMode="auto">
          <a:xfrm rot="10800000">
            <a:off x="8964613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84" name="Line 125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85" name="Line 126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86" name="Line 127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87" name="Line 128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188" name="Text Box 152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2590800" y="3657600"/>
            <a:ext cx="12907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Spannungsteiler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612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7569476-8BE7-4E79-B55A-01B91A5F2FB2}" type="slidenum">
              <a:rPr lang="de-DE" altLang="de-DE" sz="1400">
                <a:latin typeface="Arial" charset="0"/>
              </a:rPr>
              <a:pPr/>
              <a:t>14</a:t>
            </a:fld>
            <a:endParaRPr lang="de-DE" altLang="de-DE" sz="1400">
              <a:latin typeface="Arial" charset="0"/>
            </a:endParaRPr>
          </a:p>
        </p:txBody>
      </p:sp>
      <p:grpSp>
        <p:nvGrpSpPr>
          <p:cNvPr id="49156" name="Group 131"/>
          <p:cNvGrpSpPr>
            <a:grpSpLocks/>
          </p:cNvGrpSpPr>
          <p:nvPr/>
        </p:nvGrpSpPr>
        <p:grpSpPr bwMode="auto">
          <a:xfrm>
            <a:off x="2627313" y="1844675"/>
            <a:ext cx="1136650" cy="863600"/>
            <a:chOff x="1655" y="1162"/>
            <a:chExt cx="716" cy="544"/>
          </a:xfrm>
        </p:grpSpPr>
        <p:sp>
          <p:nvSpPr>
            <p:cNvPr id="49258" name="AutoShape 132"/>
            <p:cNvSpPr>
              <a:spLocks noChangeArrowheads="1"/>
            </p:cNvSpPr>
            <p:nvPr/>
          </p:nvSpPr>
          <p:spPr bwMode="auto">
            <a:xfrm rot="5400000">
              <a:off x="1701" y="1116"/>
              <a:ext cx="544" cy="635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9259" name="Text Box 133"/>
            <p:cNvSpPr txBox="1">
              <a:spLocks noChangeArrowheads="1"/>
            </p:cNvSpPr>
            <p:nvPr/>
          </p:nvSpPr>
          <p:spPr bwMode="auto">
            <a:xfrm>
              <a:off x="1696" y="1207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sp>
          <p:nvSpPr>
            <p:cNvPr id="49260" name="Text Box 134"/>
            <p:cNvSpPr txBox="1">
              <a:spLocks noChangeArrowheads="1"/>
            </p:cNvSpPr>
            <p:nvPr/>
          </p:nvSpPr>
          <p:spPr bwMode="auto">
            <a:xfrm>
              <a:off x="1700" y="1480"/>
              <a:ext cx="1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-</a:t>
              </a:r>
            </a:p>
          </p:txBody>
        </p:sp>
        <p:sp>
          <p:nvSpPr>
            <p:cNvPr id="49261" name="Text Box 135"/>
            <p:cNvSpPr txBox="1">
              <a:spLocks noChangeArrowheads="1"/>
            </p:cNvSpPr>
            <p:nvPr/>
          </p:nvSpPr>
          <p:spPr bwMode="auto">
            <a:xfrm>
              <a:off x="2061" y="1525"/>
              <a:ext cx="31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GU</a:t>
              </a:r>
              <a:r>
                <a:rPr lang="de-DE" altLang="de-DE" baseline="-25000"/>
                <a:t>IN</a:t>
              </a:r>
            </a:p>
          </p:txBody>
        </p:sp>
        <p:sp>
          <p:nvSpPr>
            <p:cNvPr id="49262" name="Text Box 136"/>
            <p:cNvSpPr txBox="1">
              <a:spLocks noChangeArrowheads="1"/>
            </p:cNvSpPr>
            <p:nvPr/>
          </p:nvSpPr>
          <p:spPr bwMode="auto">
            <a:xfrm>
              <a:off x="1837" y="1344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grpSp>
          <p:nvGrpSpPr>
            <p:cNvPr id="49263" name="Group 137"/>
            <p:cNvGrpSpPr>
              <a:grpSpLocks/>
            </p:cNvGrpSpPr>
            <p:nvPr/>
          </p:nvGrpSpPr>
          <p:grpSpPr bwMode="auto">
            <a:xfrm>
              <a:off x="1927" y="1389"/>
              <a:ext cx="347" cy="317"/>
              <a:chOff x="2291" y="2523"/>
              <a:chExt cx="998" cy="1045"/>
            </a:xfrm>
          </p:grpSpPr>
          <p:grpSp>
            <p:nvGrpSpPr>
              <p:cNvPr id="49264" name="Group 138"/>
              <p:cNvGrpSpPr>
                <a:grpSpLocks/>
              </p:cNvGrpSpPr>
              <p:nvPr/>
            </p:nvGrpSpPr>
            <p:grpSpPr bwMode="auto">
              <a:xfrm>
                <a:off x="2517" y="2795"/>
                <a:ext cx="228" cy="499"/>
                <a:chOff x="2109" y="1616"/>
                <a:chExt cx="227" cy="452"/>
              </a:xfrm>
            </p:grpSpPr>
            <p:sp>
              <p:nvSpPr>
                <p:cNvPr id="49278" name="Line 139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9279" name="Line 140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49265" name="Group 141"/>
              <p:cNvGrpSpPr>
                <a:grpSpLocks/>
              </p:cNvGrpSpPr>
              <p:nvPr/>
            </p:nvGrpSpPr>
            <p:grpSpPr bwMode="auto">
              <a:xfrm flipH="1">
                <a:off x="2291" y="2795"/>
                <a:ext cx="227" cy="499"/>
                <a:chOff x="2109" y="1616"/>
                <a:chExt cx="227" cy="452"/>
              </a:xfrm>
            </p:grpSpPr>
            <p:sp>
              <p:nvSpPr>
                <p:cNvPr id="49276" name="Line 142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9277" name="Line 143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49266" name="Line 144"/>
              <p:cNvSpPr>
                <a:spLocks noChangeShapeType="1"/>
              </p:cNvSpPr>
              <p:nvPr/>
            </p:nvSpPr>
            <p:spPr bwMode="auto">
              <a:xfrm flipH="1">
                <a:off x="2517" y="2660"/>
                <a:ext cx="1" cy="135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9267" name="Line 145"/>
              <p:cNvSpPr>
                <a:spLocks noChangeShapeType="1"/>
              </p:cNvSpPr>
              <p:nvPr/>
            </p:nvSpPr>
            <p:spPr bwMode="auto">
              <a:xfrm>
                <a:off x="2518" y="3295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9268" name="Line 146"/>
              <p:cNvSpPr>
                <a:spLocks noChangeShapeType="1"/>
              </p:cNvSpPr>
              <p:nvPr/>
            </p:nvSpPr>
            <p:spPr bwMode="auto">
              <a:xfrm>
                <a:off x="2518" y="2660"/>
                <a:ext cx="317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49269" name="Group 147"/>
              <p:cNvGrpSpPr>
                <a:grpSpLocks/>
              </p:cNvGrpSpPr>
              <p:nvPr/>
            </p:nvGrpSpPr>
            <p:grpSpPr bwMode="auto">
              <a:xfrm rot="10800000">
                <a:off x="2609" y="2523"/>
                <a:ext cx="680" cy="273"/>
                <a:chOff x="1248" y="1071"/>
                <a:chExt cx="815" cy="273"/>
              </a:xfrm>
            </p:grpSpPr>
            <p:sp>
              <p:nvSpPr>
                <p:cNvPr id="49271" name="Line 148"/>
                <p:cNvSpPr>
                  <a:spLocks noChangeShapeType="1"/>
                </p:cNvSpPr>
                <p:nvPr/>
              </p:nvSpPr>
              <p:spPr bwMode="auto">
                <a:xfrm>
                  <a:off x="1248" y="1208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9272" name="Line 149"/>
                <p:cNvSpPr>
                  <a:spLocks noChangeShapeType="1"/>
                </p:cNvSpPr>
                <p:nvPr/>
              </p:nvSpPr>
              <p:spPr bwMode="auto">
                <a:xfrm flipV="1">
                  <a:off x="1519" y="1071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9273" name="Line 150"/>
                <p:cNvSpPr>
                  <a:spLocks noChangeShapeType="1"/>
                </p:cNvSpPr>
                <p:nvPr/>
              </p:nvSpPr>
              <p:spPr bwMode="auto">
                <a:xfrm>
                  <a:off x="1611" y="1072"/>
                  <a:ext cx="90" cy="272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9274" name="Line 151"/>
                <p:cNvSpPr>
                  <a:spLocks noChangeShapeType="1"/>
                </p:cNvSpPr>
                <p:nvPr/>
              </p:nvSpPr>
              <p:spPr bwMode="auto">
                <a:xfrm flipV="1">
                  <a:off x="1701" y="1207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9275" name="Line 152"/>
                <p:cNvSpPr>
                  <a:spLocks noChangeShapeType="1"/>
                </p:cNvSpPr>
                <p:nvPr/>
              </p:nvSpPr>
              <p:spPr bwMode="auto">
                <a:xfrm>
                  <a:off x="1791" y="1207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49270" name="AutoShape 153"/>
              <p:cNvSpPr>
                <a:spLocks noChangeArrowheads="1"/>
              </p:cNvSpPr>
              <p:nvPr/>
            </p:nvSpPr>
            <p:spPr bwMode="auto">
              <a:xfrm rot="10800000">
                <a:off x="2428" y="3476"/>
                <a:ext cx="182" cy="92"/>
              </a:xfrm>
              <a:prstGeom prst="triangle">
                <a:avLst>
                  <a:gd name="adj" fmla="val 50000"/>
                </a:avLst>
              </a:prstGeom>
              <a:noFill/>
              <a:ln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sp>
        <p:nvSpPr>
          <p:cNvPr id="49157" name="Text Box 154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49158" name="Rectangle 2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159" name="Rectangle 3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160" name="Rectangle 4"/>
          <p:cNvSpPr>
            <a:spLocks noChangeArrowheads="1"/>
          </p:cNvSpPr>
          <p:nvPr/>
        </p:nvSpPr>
        <p:spPr bwMode="auto">
          <a:xfrm>
            <a:off x="827088" y="1989138"/>
            <a:ext cx="865187" cy="143986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16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Feed </a:t>
            </a:r>
            <a:r>
              <a:rPr lang="de-DE" altLang="de-DE" dirty="0" err="1" smtClean="0"/>
              <a:t>forward</a:t>
            </a:r>
            <a:endParaRPr lang="de-DE" altLang="de-DE" dirty="0" smtClean="0"/>
          </a:p>
        </p:txBody>
      </p:sp>
      <p:sp>
        <p:nvSpPr>
          <p:cNvPr id="49162" name="Line 8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3" name="Line 9"/>
          <p:cNvSpPr>
            <a:spLocks noChangeShapeType="1"/>
          </p:cNvSpPr>
          <p:nvPr/>
        </p:nvSpPr>
        <p:spPr bwMode="auto">
          <a:xfrm>
            <a:off x="1258888" y="2060575"/>
            <a:ext cx="10096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4" name="Line 10"/>
          <p:cNvSpPr>
            <a:spLocks noChangeShapeType="1"/>
          </p:cNvSpPr>
          <p:nvPr/>
        </p:nvSpPr>
        <p:spPr bwMode="auto">
          <a:xfrm>
            <a:off x="2484438" y="24923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9165" name="Group 11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49253" name="Line 12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254" name="Line 13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255" name="Line 14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256" name="Line 15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257" name="Line 16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166" name="Line 17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67" name="Line 18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9168" name="Group 19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49248" name="Line 20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249" name="Line 21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250" name="Line 22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251" name="Line 23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252" name="Line 24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169" name="Line 25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70" name="Line 26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71" name="Line 27"/>
          <p:cNvSpPr>
            <a:spLocks noChangeShapeType="1"/>
          </p:cNvSpPr>
          <p:nvPr/>
        </p:nvSpPr>
        <p:spPr bwMode="auto">
          <a:xfrm flipH="1">
            <a:off x="21224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72" name="Line 28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73" name="Text Box 52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49174" name="Text Box 53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49175" name="Oval 54"/>
          <p:cNvSpPr>
            <a:spLocks noChangeArrowheads="1"/>
          </p:cNvSpPr>
          <p:nvPr/>
        </p:nvSpPr>
        <p:spPr bwMode="auto">
          <a:xfrm>
            <a:off x="1042988" y="2344738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176" name="Line 55"/>
          <p:cNvSpPr>
            <a:spLocks noChangeShapeType="1"/>
          </p:cNvSpPr>
          <p:nvPr/>
        </p:nvSpPr>
        <p:spPr bwMode="auto">
          <a:xfrm>
            <a:off x="1257300" y="2778125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77" name="Line 56"/>
          <p:cNvSpPr>
            <a:spLocks noChangeShapeType="1"/>
          </p:cNvSpPr>
          <p:nvPr/>
        </p:nvSpPr>
        <p:spPr bwMode="auto">
          <a:xfrm>
            <a:off x="1258888" y="2058988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78" name="Oval 57"/>
          <p:cNvSpPr>
            <a:spLocks noChangeArrowheads="1"/>
          </p:cNvSpPr>
          <p:nvPr/>
        </p:nvSpPr>
        <p:spPr bwMode="auto">
          <a:xfrm>
            <a:off x="1042988" y="2344738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179" name="Line 58"/>
          <p:cNvSpPr>
            <a:spLocks noChangeShapeType="1"/>
          </p:cNvSpPr>
          <p:nvPr/>
        </p:nvSpPr>
        <p:spPr bwMode="auto">
          <a:xfrm>
            <a:off x="1257300" y="2778125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80" name="Line 59"/>
          <p:cNvSpPr>
            <a:spLocks noChangeShapeType="1"/>
          </p:cNvSpPr>
          <p:nvPr/>
        </p:nvSpPr>
        <p:spPr bwMode="auto">
          <a:xfrm>
            <a:off x="1258888" y="2058988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81" name="Text Box 60"/>
          <p:cNvSpPr txBox="1">
            <a:spLocks noChangeArrowheads="1"/>
          </p:cNvSpPr>
          <p:nvPr/>
        </p:nvSpPr>
        <p:spPr bwMode="auto">
          <a:xfrm>
            <a:off x="896699" y="2060575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49182" name="Line 61"/>
          <p:cNvSpPr>
            <a:spLocks noChangeShapeType="1"/>
          </p:cNvSpPr>
          <p:nvPr/>
        </p:nvSpPr>
        <p:spPr bwMode="auto">
          <a:xfrm flipV="1">
            <a:off x="1258888" y="2997200"/>
            <a:ext cx="0" cy="2159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83" name="Text Box 62"/>
          <p:cNvSpPr txBox="1">
            <a:spLocks noChangeArrowheads="1"/>
          </p:cNvSpPr>
          <p:nvPr/>
        </p:nvSpPr>
        <p:spPr bwMode="auto">
          <a:xfrm>
            <a:off x="1258888" y="20605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49184" name="AutoShape 63"/>
          <p:cNvSpPr>
            <a:spLocks noChangeArrowheads="1"/>
          </p:cNvSpPr>
          <p:nvPr/>
        </p:nvSpPr>
        <p:spPr bwMode="auto">
          <a:xfrm rot="10800000">
            <a:off x="1114425" y="32131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185" name="Text Box 64"/>
          <p:cNvSpPr txBox="1">
            <a:spLocks noChangeArrowheads="1"/>
          </p:cNvSpPr>
          <p:nvPr/>
        </p:nvSpPr>
        <p:spPr bwMode="auto">
          <a:xfrm>
            <a:off x="4500563" y="2420938"/>
            <a:ext cx="35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Vo</a:t>
            </a:r>
            <a:endParaRPr lang="de-DE" altLang="de-DE" dirty="0"/>
          </a:p>
        </p:txBody>
      </p:sp>
      <p:sp>
        <p:nvSpPr>
          <p:cNvPr id="49186" name="Line 65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87" name="Line 66"/>
          <p:cNvSpPr>
            <a:spLocks noChangeShapeType="1"/>
          </p:cNvSpPr>
          <p:nvPr/>
        </p:nvSpPr>
        <p:spPr bwMode="auto">
          <a:xfrm>
            <a:off x="4500563" y="29241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88" name="AutoShape 67"/>
          <p:cNvSpPr>
            <a:spLocks noChangeArrowheads="1"/>
          </p:cNvSpPr>
          <p:nvPr/>
        </p:nvSpPr>
        <p:spPr bwMode="auto">
          <a:xfrm rot="10800000">
            <a:off x="4357688" y="32115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189" name="AutoShape 68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190" name="Text Box 69"/>
          <p:cNvSpPr txBox="1">
            <a:spLocks noChangeArrowheads="1"/>
          </p:cNvSpPr>
          <p:nvPr/>
        </p:nvSpPr>
        <p:spPr bwMode="auto">
          <a:xfrm>
            <a:off x="4140200" y="22764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49191" name="Text Box 71"/>
          <p:cNvSpPr txBox="1">
            <a:spLocks noChangeArrowheads="1"/>
          </p:cNvSpPr>
          <p:nvPr/>
        </p:nvSpPr>
        <p:spPr bwMode="auto">
          <a:xfrm>
            <a:off x="1977949" y="1700213"/>
            <a:ext cx="3113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endParaRPr lang="de-DE" altLang="de-DE" dirty="0"/>
          </a:p>
        </p:txBody>
      </p:sp>
      <p:sp>
        <p:nvSpPr>
          <p:cNvPr id="49192" name="Text Box 73"/>
          <p:cNvSpPr txBox="1">
            <a:spLocks noChangeArrowheads="1"/>
          </p:cNvSpPr>
          <p:nvPr/>
        </p:nvSpPr>
        <p:spPr bwMode="auto">
          <a:xfrm>
            <a:off x="2296633" y="1700213"/>
            <a:ext cx="3946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r>
              <a:rPr lang="de-DE" altLang="de-DE" dirty="0"/>
              <a:t>*</a:t>
            </a:r>
          </a:p>
        </p:txBody>
      </p:sp>
      <p:sp>
        <p:nvSpPr>
          <p:cNvPr id="49193" name="Line 74"/>
          <p:cNvSpPr>
            <a:spLocks noChangeShapeType="1"/>
          </p:cNvSpPr>
          <p:nvPr/>
        </p:nvSpPr>
        <p:spPr bwMode="auto">
          <a:xfrm>
            <a:off x="2124075" y="249237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94" name="Line 75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95" name="Line 76"/>
          <p:cNvSpPr>
            <a:spLocks noChangeShapeType="1"/>
          </p:cNvSpPr>
          <p:nvPr/>
        </p:nvSpPr>
        <p:spPr bwMode="auto">
          <a:xfrm flipH="1">
            <a:off x="2268538" y="20605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96" name="Line 77"/>
          <p:cNvSpPr>
            <a:spLocks noChangeShapeType="1"/>
          </p:cNvSpPr>
          <p:nvPr/>
        </p:nvSpPr>
        <p:spPr bwMode="auto">
          <a:xfrm flipH="1">
            <a:off x="2268538" y="24923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97" name="Line 78"/>
          <p:cNvSpPr>
            <a:spLocks noChangeShapeType="1"/>
          </p:cNvSpPr>
          <p:nvPr/>
        </p:nvSpPr>
        <p:spPr bwMode="auto">
          <a:xfrm flipV="1">
            <a:off x="4500563" y="2276475"/>
            <a:ext cx="0" cy="647700"/>
          </a:xfrm>
          <a:prstGeom prst="line">
            <a:avLst/>
          </a:prstGeom>
          <a:noFill/>
          <a:ln w="22225">
            <a:solidFill>
              <a:srgbClr val="0000FF"/>
            </a:solidFill>
            <a:prstDash val="sysDot"/>
            <a:round/>
            <a:headEnd type="none" w="med" len="sm"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98" name="Line 79"/>
          <p:cNvSpPr>
            <a:spLocks noChangeShapeType="1"/>
          </p:cNvSpPr>
          <p:nvPr/>
        </p:nvSpPr>
        <p:spPr bwMode="auto">
          <a:xfrm>
            <a:off x="2484438" y="20605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199" name="Line 82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00" name="Line 83"/>
          <p:cNvSpPr>
            <a:spLocks noChangeShapeType="1"/>
          </p:cNvSpPr>
          <p:nvPr/>
        </p:nvSpPr>
        <p:spPr bwMode="auto">
          <a:xfrm>
            <a:off x="7019925" y="1196975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01" name="Oval 84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202" name="Line 85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03" name="Line 86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04" name="Line 87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05" name="Line 88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06" name="Line 89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07" name="Line 90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08" name="Line 91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09" name="Oval 92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210" name="Line 93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11" name="Line 94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12" name="Line 95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13" name="Line 96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14" name="Line 97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15" name="Oval 98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49216" name="Group 99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49243" name="Line 100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244" name="Line 101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245" name="Line 102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246" name="Line 103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9247" name="Line 104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9217" name="Line 105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18" name="Line 106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19" name="Line 107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20" name="Line 108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21" name="Line 109"/>
          <p:cNvSpPr>
            <a:spLocks noChangeShapeType="1"/>
          </p:cNvSpPr>
          <p:nvPr/>
        </p:nvSpPr>
        <p:spPr bwMode="auto">
          <a:xfrm>
            <a:off x="7019925" y="1341438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22" name="Line 110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23" name="Line 111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24" name="Line 112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25" name="AutoShape 113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9226" name="Line 114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27" name="Line 115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28" name="Text Box 116"/>
          <p:cNvSpPr txBox="1">
            <a:spLocks noChangeArrowheads="1"/>
          </p:cNvSpPr>
          <p:nvPr/>
        </p:nvSpPr>
        <p:spPr bwMode="auto">
          <a:xfrm>
            <a:off x="8753475" y="817563"/>
            <a:ext cx="35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Xo</a:t>
            </a:r>
          </a:p>
        </p:txBody>
      </p:sp>
      <p:sp>
        <p:nvSpPr>
          <p:cNvPr id="49229" name="Text Box 117"/>
          <p:cNvSpPr txBox="1">
            <a:spLocks noChangeArrowheads="1"/>
          </p:cNvSpPr>
          <p:nvPr/>
        </p:nvSpPr>
        <p:spPr bwMode="auto">
          <a:xfrm>
            <a:off x="5730875" y="908050"/>
            <a:ext cx="341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Xs</a:t>
            </a:r>
          </a:p>
        </p:txBody>
      </p:sp>
      <p:sp>
        <p:nvSpPr>
          <p:cNvPr id="49230" name="Line 118"/>
          <p:cNvSpPr>
            <a:spLocks noChangeShapeType="1"/>
          </p:cNvSpPr>
          <p:nvPr/>
        </p:nvSpPr>
        <p:spPr bwMode="auto">
          <a:xfrm>
            <a:off x="70199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31" name="Line 119"/>
          <p:cNvSpPr>
            <a:spLocks noChangeShapeType="1"/>
          </p:cNvSpPr>
          <p:nvPr/>
        </p:nvSpPr>
        <p:spPr bwMode="auto">
          <a:xfrm>
            <a:off x="6804025" y="11969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32" name="Line 120"/>
          <p:cNvSpPr>
            <a:spLocks noChangeShapeType="1"/>
          </p:cNvSpPr>
          <p:nvPr/>
        </p:nvSpPr>
        <p:spPr bwMode="auto">
          <a:xfrm>
            <a:off x="6804025" y="13414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33" name="Line 121"/>
          <p:cNvSpPr>
            <a:spLocks noChangeShapeType="1"/>
          </p:cNvSpPr>
          <p:nvPr/>
        </p:nvSpPr>
        <p:spPr bwMode="auto">
          <a:xfrm rot="10800000">
            <a:off x="8964613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34" name="Line 122"/>
          <p:cNvSpPr>
            <a:spLocks noChangeShapeType="1"/>
          </p:cNvSpPr>
          <p:nvPr/>
        </p:nvSpPr>
        <p:spPr bwMode="auto">
          <a:xfrm rot="10800000">
            <a:off x="5940425" y="1196975"/>
            <a:ext cx="0" cy="144463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35" name="Line 123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36" name="Line 124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37" name="Line 125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9238" name="Line 126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9" name="Rectangle 160"/>
          <p:cNvSpPr>
            <a:spLocks noChangeArrowheads="1"/>
          </p:cNvSpPr>
          <p:nvPr/>
        </p:nvSpPr>
        <p:spPr bwMode="auto">
          <a:xfrm>
            <a:off x="7308850" y="5011738"/>
            <a:ext cx="1655763" cy="1296987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0" name="Rectangle 161"/>
          <p:cNvSpPr>
            <a:spLocks noChangeArrowheads="1"/>
          </p:cNvSpPr>
          <p:nvPr/>
        </p:nvSpPr>
        <p:spPr bwMode="auto">
          <a:xfrm>
            <a:off x="7164388" y="3641725"/>
            <a:ext cx="1800225" cy="1296988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131" name="Object 1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532665"/>
              </p:ext>
            </p:extLst>
          </p:nvPr>
        </p:nvGraphicFramePr>
        <p:xfrm>
          <a:off x="7243763" y="3786188"/>
          <a:ext cx="1655762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2" name="Formel" r:id="rId3" imgW="799920" imgH="507960" progId="Equation.3">
                  <p:embed/>
                </p:oleObj>
              </mc:Choice>
              <mc:Fallback>
                <p:oleObj name="Formel" r:id="rId3" imgW="79992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3763" y="3786188"/>
                        <a:ext cx="1655762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2" name="Object 1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831618"/>
              </p:ext>
            </p:extLst>
          </p:nvPr>
        </p:nvGraphicFramePr>
        <p:xfrm>
          <a:off x="7591425" y="5483225"/>
          <a:ext cx="9985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3" name="Formel" r:id="rId5" imgW="482400" imgH="177480" progId="Equation.3">
                  <p:embed/>
                </p:oleObj>
              </mc:Choice>
              <mc:Fallback>
                <p:oleObj name="Formel" r:id="rId5" imgW="4824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1425" y="5483225"/>
                        <a:ext cx="998538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Gerade Verbindung mit Pfeil 2"/>
          <p:cNvCxnSpPr/>
          <p:nvPr/>
        </p:nvCxnSpPr>
        <p:spPr bwMode="auto">
          <a:xfrm>
            <a:off x="1905000" y="17526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1828800" y="2133600"/>
            <a:ext cx="2286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3687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CFCAD23-8DB2-4D61-9FD8-235830F31796}" type="slidenum">
              <a:rPr lang="de-DE" altLang="de-DE" sz="1400">
                <a:latin typeface="Arial" charset="0"/>
              </a:rPr>
              <a:pPr/>
              <a:t>15</a:t>
            </a:fld>
            <a:endParaRPr lang="de-DE" altLang="de-DE" sz="1400">
              <a:latin typeface="Arial" charset="0"/>
            </a:endParaRPr>
          </a:p>
        </p:txBody>
      </p:sp>
      <p:grpSp>
        <p:nvGrpSpPr>
          <p:cNvPr id="50180" name="Group 50"/>
          <p:cNvGrpSpPr>
            <a:grpSpLocks/>
          </p:cNvGrpSpPr>
          <p:nvPr/>
        </p:nvGrpSpPr>
        <p:grpSpPr bwMode="auto">
          <a:xfrm>
            <a:off x="2627313" y="3573463"/>
            <a:ext cx="1136650" cy="863600"/>
            <a:chOff x="1655" y="1162"/>
            <a:chExt cx="716" cy="544"/>
          </a:xfrm>
        </p:grpSpPr>
        <p:sp>
          <p:nvSpPr>
            <p:cNvPr id="50225" name="AutoShape 51"/>
            <p:cNvSpPr>
              <a:spLocks noChangeArrowheads="1"/>
            </p:cNvSpPr>
            <p:nvPr/>
          </p:nvSpPr>
          <p:spPr bwMode="auto">
            <a:xfrm rot="5400000">
              <a:off x="1701" y="1116"/>
              <a:ext cx="544" cy="635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0226" name="Text Box 52"/>
            <p:cNvSpPr txBox="1">
              <a:spLocks noChangeArrowheads="1"/>
            </p:cNvSpPr>
            <p:nvPr/>
          </p:nvSpPr>
          <p:spPr bwMode="auto">
            <a:xfrm>
              <a:off x="1696" y="1207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sp>
          <p:nvSpPr>
            <p:cNvPr id="50227" name="Text Box 53"/>
            <p:cNvSpPr txBox="1">
              <a:spLocks noChangeArrowheads="1"/>
            </p:cNvSpPr>
            <p:nvPr/>
          </p:nvSpPr>
          <p:spPr bwMode="auto">
            <a:xfrm>
              <a:off x="1700" y="1480"/>
              <a:ext cx="1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-</a:t>
              </a:r>
            </a:p>
          </p:txBody>
        </p:sp>
        <p:sp>
          <p:nvSpPr>
            <p:cNvPr id="50228" name="Text Box 54"/>
            <p:cNvSpPr txBox="1">
              <a:spLocks noChangeArrowheads="1"/>
            </p:cNvSpPr>
            <p:nvPr/>
          </p:nvSpPr>
          <p:spPr bwMode="auto">
            <a:xfrm>
              <a:off x="2061" y="1525"/>
              <a:ext cx="31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GU</a:t>
              </a:r>
              <a:r>
                <a:rPr lang="de-DE" altLang="de-DE" baseline="-25000"/>
                <a:t>IN</a:t>
              </a:r>
            </a:p>
          </p:txBody>
        </p:sp>
        <p:sp>
          <p:nvSpPr>
            <p:cNvPr id="50229" name="Text Box 55"/>
            <p:cNvSpPr txBox="1">
              <a:spLocks noChangeArrowheads="1"/>
            </p:cNvSpPr>
            <p:nvPr/>
          </p:nvSpPr>
          <p:spPr bwMode="auto">
            <a:xfrm>
              <a:off x="1837" y="1344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grpSp>
          <p:nvGrpSpPr>
            <p:cNvPr id="50230" name="Group 56"/>
            <p:cNvGrpSpPr>
              <a:grpSpLocks/>
            </p:cNvGrpSpPr>
            <p:nvPr/>
          </p:nvGrpSpPr>
          <p:grpSpPr bwMode="auto">
            <a:xfrm>
              <a:off x="1927" y="1389"/>
              <a:ext cx="347" cy="317"/>
              <a:chOff x="2291" y="2523"/>
              <a:chExt cx="998" cy="1045"/>
            </a:xfrm>
          </p:grpSpPr>
          <p:grpSp>
            <p:nvGrpSpPr>
              <p:cNvPr id="50231" name="Group 57"/>
              <p:cNvGrpSpPr>
                <a:grpSpLocks/>
              </p:cNvGrpSpPr>
              <p:nvPr/>
            </p:nvGrpSpPr>
            <p:grpSpPr bwMode="auto">
              <a:xfrm>
                <a:off x="2517" y="2795"/>
                <a:ext cx="228" cy="499"/>
                <a:chOff x="2109" y="1616"/>
                <a:chExt cx="227" cy="452"/>
              </a:xfrm>
            </p:grpSpPr>
            <p:sp>
              <p:nvSpPr>
                <p:cNvPr id="50245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0246" name="Line 59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50232" name="Group 60"/>
              <p:cNvGrpSpPr>
                <a:grpSpLocks/>
              </p:cNvGrpSpPr>
              <p:nvPr/>
            </p:nvGrpSpPr>
            <p:grpSpPr bwMode="auto">
              <a:xfrm flipH="1">
                <a:off x="2291" y="2795"/>
                <a:ext cx="227" cy="499"/>
                <a:chOff x="2109" y="1616"/>
                <a:chExt cx="227" cy="452"/>
              </a:xfrm>
            </p:grpSpPr>
            <p:sp>
              <p:nvSpPr>
                <p:cNvPr id="50243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0244" name="Line 62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50233" name="Line 63"/>
              <p:cNvSpPr>
                <a:spLocks noChangeShapeType="1"/>
              </p:cNvSpPr>
              <p:nvPr/>
            </p:nvSpPr>
            <p:spPr bwMode="auto">
              <a:xfrm flipH="1">
                <a:off x="2517" y="2660"/>
                <a:ext cx="1" cy="135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34" name="Line 64"/>
              <p:cNvSpPr>
                <a:spLocks noChangeShapeType="1"/>
              </p:cNvSpPr>
              <p:nvPr/>
            </p:nvSpPr>
            <p:spPr bwMode="auto">
              <a:xfrm>
                <a:off x="2518" y="3295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0235" name="Line 65"/>
              <p:cNvSpPr>
                <a:spLocks noChangeShapeType="1"/>
              </p:cNvSpPr>
              <p:nvPr/>
            </p:nvSpPr>
            <p:spPr bwMode="auto">
              <a:xfrm>
                <a:off x="2518" y="2660"/>
                <a:ext cx="317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50236" name="Group 66"/>
              <p:cNvGrpSpPr>
                <a:grpSpLocks/>
              </p:cNvGrpSpPr>
              <p:nvPr/>
            </p:nvGrpSpPr>
            <p:grpSpPr bwMode="auto">
              <a:xfrm rot="10800000">
                <a:off x="2609" y="2523"/>
                <a:ext cx="680" cy="273"/>
                <a:chOff x="1248" y="1071"/>
                <a:chExt cx="815" cy="273"/>
              </a:xfrm>
            </p:grpSpPr>
            <p:sp>
              <p:nvSpPr>
                <p:cNvPr id="50238" name="Line 67"/>
                <p:cNvSpPr>
                  <a:spLocks noChangeShapeType="1"/>
                </p:cNvSpPr>
                <p:nvPr/>
              </p:nvSpPr>
              <p:spPr bwMode="auto">
                <a:xfrm>
                  <a:off x="1248" y="1208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0239" name="Line 68"/>
                <p:cNvSpPr>
                  <a:spLocks noChangeShapeType="1"/>
                </p:cNvSpPr>
                <p:nvPr/>
              </p:nvSpPr>
              <p:spPr bwMode="auto">
                <a:xfrm flipV="1">
                  <a:off x="1519" y="1071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0240" name="Line 69"/>
                <p:cNvSpPr>
                  <a:spLocks noChangeShapeType="1"/>
                </p:cNvSpPr>
                <p:nvPr/>
              </p:nvSpPr>
              <p:spPr bwMode="auto">
                <a:xfrm>
                  <a:off x="1611" y="1072"/>
                  <a:ext cx="90" cy="272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0241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1701" y="1207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0242" name="Line 71"/>
                <p:cNvSpPr>
                  <a:spLocks noChangeShapeType="1"/>
                </p:cNvSpPr>
                <p:nvPr/>
              </p:nvSpPr>
              <p:spPr bwMode="auto">
                <a:xfrm>
                  <a:off x="1791" y="1207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50237" name="AutoShape 72"/>
              <p:cNvSpPr>
                <a:spLocks noChangeArrowheads="1"/>
              </p:cNvSpPr>
              <p:nvPr/>
            </p:nvSpPr>
            <p:spPr bwMode="auto">
              <a:xfrm rot="10800000">
                <a:off x="2428" y="3476"/>
                <a:ext cx="182" cy="92"/>
              </a:xfrm>
              <a:prstGeom prst="triangle">
                <a:avLst>
                  <a:gd name="adj" fmla="val 50000"/>
                </a:avLst>
              </a:prstGeom>
              <a:noFill/>
              <a:ln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sp>
        <p:nvSpPr>
          <p:cNvPr id="50181" name="Text Box 73"/>
          <p:cNvSpPr txBox="1">
            <a:spLocks noChangeArrowheads="1"/>
          </p:cNvSpPr>
          <p:nvPr/>
        </p:nvSpPr>
        <p:spPr bwMode="auto">
          <a:xfrm>
            <a:off x="3492500" y="3717925"/>
            <a:ext cx="4762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Gain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with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feedback</a:t>
            </a:r>
            <a:endParaRPr lang="de-DE" altLang="de-DE" dirty="0" smtClean="0"/>
          </a:p>
        </p:txBody>
      </p:sp>
      <p:graphicFrame>
        <p:nvGraphicFramePr>
          <p:cNvPr id="5018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827088" y="1844675"/>
          <a:ext cx="5329237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52" name="Formel" r:id="rId3" imgW="3911600" imgH="838200" progId="Equation.3">
                  <p:embed/>
                </p:oleObj>
              </mc:Choice>
              <mc:Fallback>
                <p:oleObj name="Formel" r:id="rId3" imgW="39116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844675"/>
                        <a:ext cx="5329237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4" name="Rectangle 4"/>
          <p:cNvSpPr>
            <a:spLocks noChangeArrowheads="1"/>
          </p:cNvSpPr>
          <p:nvPr/>
        </p:nvSpPr>
        <p:spPr bwMode="auto">
          <a:xfrm>
            <a:off x="827088" y="3716338"/>
            <a:ext cx="865187" cy="143986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185" name="Line 6"/>
          <p:cNvSpPr>
            <a:spLocks noChangeShapeType="1"/>
          </p:cNvSpPr>
          <p:nvPr/>
        </p:nvSpPr>
        <p:spPr bwMode="auto">
          <a:xfrm flipV="1">
            <a:off x="3635375" y="4003675"/>
            <a:ext cx="431800" cy="15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186" name="Line 7"/>
          <p:cNvSpPr>
            <a:spLocks noChangeShapeType="1"/>
          </p:cNvSpPr>
          <p:nvPr/>
        </p:nvSpPr>
        <p:spPr bwMode="auto">
          <a:xfrm>
            <a:off x="1258888" y="3787775"/>
            <a:ext cx="14398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187" name="Line 8"/>
          <p:cNvSpPr>
            <a:spLocks noChangeShapeType="1"/>
          </p:cNvSpPr>
          <p:nvPr/>
        </p:nvSpPr>
        <p:spPr bwMode="auto">
          <a:xfrm>
            <a:off x="2122488" y="4219575"/>
            <a:ext cx="5762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0188" name="Group 9"/>
          <p:cNvGrpSpPr>
            <a:grpSpLocks/>
          </p:cNvGrpSpPr>
          <p:nvPr/>
        </p:nvGrpSpPr>
        <p:grpSpPr bwMode="auto">
          <a:xfrm rot="10800000">
            <a:off x="2627313" y="4724400"/>
            <a:ext cx="1079500" cy="433388"/>
            <a:chOff x="1248" y="1071"/>
            <a:chExt cx="815" cy="273"/>
          </a:xfrm>
        </p:grpSpPr>
        <p:sp>
          <p:nvSpPr>
            <p:cNvPr id="50220" name="Line 10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221" name="Line 11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222" name="Line 12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223" name="Line 13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224" name="Line 14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0189" name="Line 15"/>
          <p:cNvSpPr>
            <a:spLocks noChangeShapeType="1"/>
          </p:cNvSpPr>
          <p:nvPr/>
        </p:nvSpPr>
        <p:spPr bwMode="auto">
          <a:xfrm>
            <a:off x="4067175" y="40036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190" name="Line 16"/>
          <p:cNvSpPr>
            <a:spLocks noChangeShapeType="1"/>
          </p:cNvSpPr>
          <p:nvPr/>
        </p:nvSpPr>
        <p:spPr bwMode="auto">
          <a:xfrm flipH="1">
            <a:off x="3419475" y="49403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0191" name="Group 17"/>
          <p:cNvGrpSpPr>
            <a:grpSpLocks/>
          </p:cNvGrpSpPr>
          <p:nvPr/>
        </p:nvGrpSpPr>
        <p:grpSpPr bwMode="auto">
          <a:xfrm rot="5400000">
            <a:off x="1583532" y="5263356"/>
            <a:ext cx="1079500" cy="433387"/>
            <a:chOff x="1248" y="1071"/>
            <a:chExt cx="815" cy="273"/>
          </a:xfrm>
        </p:grpSpPr>
        <p:sp>
          <p:nvSpPr>
            <p:cNvPr id="50215" name="Line 18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216" name="Line 19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217" name="Line 20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218" name="Line 21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0219" name="Line 22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0192" name="Line 23"/>
          <p:cNvSpPr>
            <a:spLocks noChangeShapeType="1"/>
          </p:cNvSpPr>
          <p:nvPr/>
        </p:nvSpPr>
        <p:spPr bwMode="auto">
          <a:xfrm flipH="1">
            <a:off x="2051050" y="49403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193" name="Line 24"/>
          <p:cNvSpPr>
            <a:spLocks noChangeShapeType="1"/>
          </p:cNvSpPr>
          <p:nvPr/>
        </p:nvSpPr>
        <p:spPr bwMode="auto">
          <a:xfrm flipV="1">
            <a:off x="2122488" y="42195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194" name="Line 25"/>
          <p:cNvSpPr>
            <a:spLocks noChangeShapeType="1"/>
          </p:cNvSpPr>
          <p:nvPr/>
        </p:nvSpPr>
        <p:spPr bwMode="auto">
          <a:xfrm flipH="1">
            <a:off x="2122488" y="42195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195" name="Line 26"/>
          <p:cNvSpPr>
            <a:spLocks noChangeShapeType="1"/>
          </p:cNvSpPr>
          <p:nvPr/>
        </p:nvSpPr>
        <p:spPr bwMode="auto">
          <a:xfrm flipH="1">
            <a:off x="2122488" y="49403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196" name="Text Box 31"/>
          <p:cNvSpPr txBox="1">
            <a:spLocks noChangeArrowheads="1"/>
          </p:cNvSpPr>
          <p:nvPr/>
        </p:nvSpPr>
        <p:spPr bwMode="auto">
          <a:xfrm>
            <a:off x="2220913" y="55165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50197" name="Text Box 32"/>
          <p:cNvSpPr txBox="1">
            <a:spLocks noChangeArrowheads="1"/>
          </p:cNvSpPr>
          <p:nvPr/>
        </p:nvSpPr>
        <p:spPr bwMode="auto">
          <a:xfrm>
            <a:off x="3419475" y="46513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50198" name="Oval 33"/>
          <p:cNvSpPr>
            <a:spLocks noChangeArrowheads="1"/>
          </p:cNvSpPr>
          <p:nvPr/>
        </p:nvSpPr>
        <p:spPr bwMode="auto">
          <a:xfrm>
            <a:off x="1042988" y="4071938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199" name="Line 34"/>
          <p:cNvSpPr>
            <a:spLocks noChangeShapeType="1"/>
          </p:cNvSpPr>
          <p:nvPr/>
        </p:nvSpPr>
        <p:spPr bwMode="auto">
          <a:xfrm>
            <a:off x="1257300" y="4505325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200" name="Line 35"/>
          <p:cNvSpPr>
            <a:spLocks noChangeShapeType="1"/>
          </p:cNvSpPr>
          <p:nvPr/>
        </p:nvSpPr>
        <p:spPr bwMode="auto">
          <a:xfrm>
            <a:off x="1258888" y="3786188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201" name="Oval 36"/>
          <p:cNvSpPr>
            <a:spLocks noChangeArrowheads="1"/>
          </p:cNvSpPr>
          <p:nvPr/>
        </p:nvSpPr>
        <p:spPr bwMode="auto">
          <a:xfrm>
            <a:off x="1042988" y="4071938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202" name="Line 37"/>
          <p:cNvSpPr>
            <a:spLocks noChangeShapeType="1"/>
          </p:cNvSpPr>
          <p:nvPr/>
        </p:nvSpPr>
        <p:spPr bwMode="auto">
          <a:xfrm>
            <a:off x="1257300" y="4505325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203" name="Line 38"/>
          <p:cNvSpPr>
            <a:spLocks noChangeShapeType="1"/>
          </p:cNvSpPr>
          <p:nvPr/>
        </p:nvSpPr>
        <p:spPr bwMode="auto">
          <a:xfrm>
            <a:off x="1258888" y="3786188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204" name="Text Box 39"/>
          <p:cNvSpPr txBox="1">
            <a:spLocks noChangeArrowheads="1"/>
          </p:cNvSpPr>
          <p:nvPr/>
        </p:nvSpPr>
        <p:spPr bwMode="auto">
          <a:xfrm>
            <a:off x="896699" y="3787775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50205" name="Line 40"/>
          <p:cNvSpPr>
            <a:spLocks noChangeShapeType="1"/>
          </p:cNvSpPr>
          <p:nvPr/>
        </p:nvSpPr>
        <p:spPr bwMode="auto">
          <a:xfrm flipV="1">
            <a:off x="1258888" y="4724400"/>
            <a:ext cx="0" cy="2159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206" name="Text Box 41"/>
          <p:cNvSpPr txBox="1">
            <a:spLocks noChangeArrowheads="1"/>
          </p:cNvSpPr>
          <p:nvPr/>
        </p:nvSpPr>
        <p:spPr bwMode="auto">
          <a:xfrm>
            <a:off x="1258888" y="37877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0207" name="AutoShape 42"/>
          <p:cNvSpPr>
            <a:spLocks noChangeArrowheads="1"/>
          </p:cNvSpPr>
          <p:nvPr/>
        </p:nvSpPr>
        <p:spPr bwMode="auto">
          <a:xfrm rot="10800000">
            <a:off x="1114425" y="49403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208" name="Text Box 43"/>
          <p:cNvSpPr txBox="1">
            <a:spLocks noChangeArrowheads="1"/>
          </p:cNvSpPr>
          <p:nvPr/>
        </p:nvSpPr>
        <p:spPr bwMode="auto">
          <a:xfrm>
            <a:off x="4500563" y="4148138"/>
            <a:ext cx="35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Vo</a:t>
            </a:r>
            <a:endParaRPr lang="de-DE" altLang="de-DE" dirty="0"/>
          </a:p>
        </p:txBody>
      </p:sp>
      <p:sp>
        <p:nvSpPr>
          <p:cNvPr id="50209" name="Line 44"/>
          <p:cNvSpPr>
            <a:spLocks noChangeShapeType="1"/>
          </p:cNvSpPr>
          <p:nvPr/>
        </p:nvSpPr>
        <p:spPr bwMode="auto">
          <a:xfrm>
            <a:off x="3995738" y="40036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210" name="Line 45"/>
          <p:cNvSpPr>
            <a:spLocks noChangeShapeType="1"/>
          </p:cNvSpPr>
          <p:nvPr/>
        </p:nvSpPr>
        <p:spPr bwMode="auto">
          <a:xfrm>
            <a:off x="4500563" y="46513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211" name="AutoShape 46"/>
          <p:cNvSpPr>
            <a:spLocks noChangeArrowheads="1"/>
          </p:cNvSpPr>
          <p:nvPr/>
        </p:nvSpPr>
        <p:spPr bwMode="auto">
          <a:xfrm rot="10800000">
            <a:off x="4357688" y="49387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212" name="AutoShape 47"/>
          <p:cNvSpPr>
            <a:spLocks noChangeArrowheads="1"/>
          </p:cNvSpPr>
          <p:nvPr/>
        </p:nvSpPr>
        <p:spPr bwMode="auto">
          <a:xfrm rot="10800000">
            <a:off x="1979613" y="60198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0213" name="Line 48"/>
          <p:cNvSpPr>
            <a:spLocks noChangeShapeType="1"/>
          </p:cNvSpPr>
          <p:nvPr/>
        </p:nvSpPr>
        <p:spPr bwMode="auto">
          <a:xfrm flipV="1">
            <a:off x="4500563" y="4003675"/>
            <a:ext cx="0" cy="647700"/>
          </a:xfrm>
          <a:prstGeom prst="line">
            <a:avLst/>
          </a:prstGeom>
          <a:noFill/>
          <a:ln w="22225">
            <a:solidFill>
              <a:srgbClr val="0000FF"/>
            </a:solidFill>
            <a:prstDash val="sysDot"/>
            <a:round/>
            <a:headEnd type="triangle" w="med" len="sm"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214" name="Text Box 49"/>
          <p:cNvSpPr txBox="1">
            <a:spLocks noChangeArrowheads="1"/>
          </p:cNvSpPr>
          <p:nvPr/>
        </p:nvSpPr>
        <p:spPr bwMode="auto">
          <a:xfrm>
            <a:off x="4140200" y="40036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27726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sz="3100" smtClean="0"/>
              <a:t>Non-inverting amplifier</a:t>
            </a:r>
            <a:br>
              <a:rPr lang="de-DE" altLang="de-DE" sz="3100" smtClean="0"/>
            </a:br>
            <a:r>
              <a:rPr lang="de-DE" altLang="de-DE" sz="3100" smtClean="0"/>
              <a:t>output resistance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8381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ED09BCF-BE7A-4EA5-B618-CB548007D3DC}" type="slidenum">
              <a:rPr lang="de-DE" altLang="de-DE" sz="1400">
                <a:latin typeface="Arial" charset="0"/>
              </a:rPr>
              <a:pPr/>
              <a:t>17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55300" name="AutoShape 2"/>
          <p:cNvSpPr>
            <a:spLocks noChangeArrowheads="1"/>
          </p:cNvSpPr>
          <p:nvPr/>
        </p:nvSpPr>
        <p:spPr bwMode="auto">
          <a:xfrm rot="5400000">
            <a:off x="2699544" y="1772444"/>
            <a:ext cx="863600" cy="10080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2692400" y="1916113"/>
            <a:ext cx="295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2698750" y="2349500"/>
            <a:ext cx="23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3271838" y="2420938"/>
            <a:ext cx="492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GU</a:t>
            </a:r>
            <a:r>
              <a:rPr lang="de-DE" altLang="de-DE" baseline="-25000"/>
              <a:t>IN</a:t>
            </a:r>
          </a:p>
        </p:txBody>
      </p: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2916238" y="213360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grpSp>
        <p:nvGrpSpPr>
          <p:cNvPr id="55305" name="Group 7"/>
          <p:cNvGrpSpPr>
            <a:grpSpLocks/>
          </p:cNvGrpSpPr>
          <p:nvPr/>
        </p:nvGrpSpPr>
        <p:grpSpPr bwMode="auto">
          <a:xfrm>
            <a:off x="3059113" y="2205038"/>
            <a:ext cx="550862" cy="503237"/>
            <a:chOff x="2291" y="2523"/>
            <a:chExt cx="998" cy="1045"/>
          </a:xfrm>
        </p:grpSpPr>
        <p:grpSp>
          <p:nvGrpSpPr>
            <p:cNvPr id="55398" name="Group 8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55412" name="Line 9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13" name="Line 10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55399" name="Group 11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55410" name="Line 12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11" name="Line 13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5400" name="Line 14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401" name="Line 15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402" name="Line 16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55403" name="Group 17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55405" name="Line 18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6" name="Line 19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7" name="Line 20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8" name="Line 21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9" name="Line 22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5404" name="AutoShape 23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55306" name="Text Box 24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55307" name="Rectangle 25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8" name="Rectangle 26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9" name="Rectangle 27"/>
          <p:cNvSpPr>
            <a:spLocks noChangeArrowheads="1"/>
          </p:cNvSpPr>
          <p:nvPr/>
        </p:nvSpPr>
        <p:spPr bwMode="auto">
          <a:xfrm>
            <a:off x="827088" y="1989138"/>
            <a:ext cx="865187" cy="143986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1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Impedanzen mit RK</a:t>
            </a:r>
          </a:p>
        </p:txBody>
      </p:sp>
      <p:sp>
        <p:nvSpPr>
          <p:cNvPr id="55311" name="Line 29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2" name="Line 30"/>
          <p:cNvSpPr>
            <a:spLocks noChangeShapeType="1"/>
          </p:cNvSpPr>
          <p:nvPr/>
        </p:nvSpPr>
        <p:spPr bwMode="auto">
          <a:xfrm>
            <a:off x="1258888" y="2060575"/>
            <a:ext cx="12969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3" name="Line 31"/>
          <p:cNvSpPr>
            <a:spLocks noChangeShapeType="1"/>
          </p:cNvSpPr>
          <p:nvPr/>
        </p:nvSpPr>
        <p:spPr bwMode="auto">
          <a:xfrm>
            <a:off x="2484438" y="24923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14" name="Group 32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55393" name="Line 33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4" name="Line 34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5" name="Line 35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6" name="Line 36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7" name="Line 37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15" name="Line 38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6" name="Line 39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17" name="Group 40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55388" name="Line 4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9" name="Line 4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0" name="Line 4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1" name="Line 4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2" name="Line 4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18" name="Line 46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9" name="Line 47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0" name="Line 48"/>
          <p:cNvSpPr>
            <a:spLocks noChangeShapeType="1"/>
          </p:cNvSpPr>
          <p:nvPr/>
        </p:nvSpPr>
        <p:spPr bwMode="auto">
          <a:xfrm flipH="1">
            <a:off x="21224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1" name="Line 49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2" name="Text Box 50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55323" name="Text Box 51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55324" name="Text Box 52"/>
          <p:cNvSpPr txBox="1">
            <a:spLocks noChangeArrowheads="1"/>
          </p:cNvSpPr>
          <p:nvPr/>
        </p:nvSpPr>
        <p:spPr bwMode="auto">
          <a:xfrm>
            <a:off x="896699" y="2060575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55325" name="Text Box 53"/>
          <p:cNvSpPr txBox="1">
            <a:spLocks noChangeArrowheads="1"/>
          </p:cNvSpPr>
          <p:nvPr/>
        </p:nvSpPr>
        <p:spPr bwMode="auto">
          <a:xfrm>
            <a:off x="1258888" y="20605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5326" name="AutoShape 54"/>
          <p:cNvSpPr>
            <a:spLocks noChangeArrowheads="1"/>
          </p:cNvSpPr>
          <p:nvPr/>
        </p:nvSpPr>
        <p:spPr bwMode="auto">
          <a:xfrm rot="10800000">
            <a:off x="1114425" y="32131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27" name="Line 55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0" name="AutoShape 58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31" name="Line 61"/>
          <p:cNvSpPr>
            <a:spLocks noChangeShapeType="1"/>
          </p:cNvSpPr>
          <p:nvPr/>
        </p:nvSpPr>
        <p:spPr bwMode="auto">
          <a:xfrm>
            <a:off x="2124075" y="2492375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2" name="Line 62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4" name="AutoShape 2"/>
          <p:cNvSpPr>
            <a:spLocks noChangeArrowheads="1"/>
          </p:cNvSpPr>
          <p:nvPr/>
        </p:nvSpPr>
        <p:spPr bwMode="auto">
          <a:xfrm rot="5400000">
            <a:off x="5736431" y="3698081"/>
            <a:ext cx="863600" cy="10080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75" name="Text Box 3"/>
          <p:cNvSpPr txBox="1">
            <a:spLocks noChangeArrowheads="1"/>
          </p:cNvSpPr>
          <p:nvPr/>
        </p:nvSpPr>
        <p:spPr bwMode="auto">
          <a:xfrm>
            <a:off x="5729287" y="3841750"/>
            <a:ext cx="295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5735637" y="4275137"/>
            <a:ext cx="23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</a:t>
            </a:r>
          </a:p>
        </p:txBody>
      </p:sp>
      <p:sp>
        <p:nvSpPr>
          <p:cNvPr id="77" name="Text Box 5"/>
          <p:cNvSpPr txBox="1">
            <a:spLocks noChangeArrowheads="1"/>
          </p:cNvSpPr>
          <p:nvPr/>
        </p:nvSpPr>
        <p:spPr bwMode="auto">
          <a:xfrm>
            <a:off x="6308725" y="4346575"/>
            <a:ext cx="492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GU</a:t>
            </a:r>
            <a:r>
              <a:rPr lang="de-DE" altLang="de-DE" baseline="-25000"/>
              <a:t>IN</a:t>
            </a:r>
          </a:p>
        </p:txBody>
      </p:sp>
      <p:sp>
        <p:nvSpPr>
          <p:cNvPr id="78" name="Text Box 6"/>
          <p:cNvSpPr txBox="1">
            <a:spLocks noChangeArrowheads="1"/>
          </p:cNvSpPr>
          <p:nvPr/>
        </p:nvSpPr>
        <p:spPr bwMode="auto">
          <a:xfrm>
            <a:off x="5953125" y="4059237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grpSp>
        <p:nvGrpSpPr>
          <p:cNvPr id="79" name="Group 7"/>
          <p:cNvGrpSpPr>
            <a:grpSpLocks/>
          </p:cNvGrpSpPr>
          <p:nvPr/>
        </p:nvGrpSpPr>
        <p:grpSpPr bwMode="auto">
          <a:xfrm>
            <a:off x="6096000" y="4130675"/>
            <a:ext cx="550862" cy="503237"/>
            <a:chOff x="2291" y="2523"/>
            <a:chExt cx="998" cy="1045"/>
          </a:xfrm>
        </p:grpSpPr>
        <p:grpSp>
          <p:nvGrpSpPr>
            <p:cNvPr id="80" name="Group 8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94" name="Line 9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95" name="Line 10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81" name="Group 11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92" name="Line 12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93" name="Line 13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82" name="Line 14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3" name="Line 15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" name="Line 16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85" name="Group 17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87" name="Line 18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88" name="Line 19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89" name="Line 20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90" name="Line 21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91" name="Line 22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86" name="AutoShape 23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96" name="Text Box 24"/>
          <p:cNvSpPr txBox="1">
            <a:spLocks noChangeArrowheads="1"/>
          </p:cNvSpPr>
          <p:nvPr/>
        </p:nvSpPr>
        <p:spPr bwMode="auto">
          <a:xfrm>
            <a:off x="6529387" y="3914775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100" name="Line 29"/>
          <p:cNvSpPr>
            <a:spLocks noChangeShapeType="1"/>
          </p:cNvSpPr>
          <p:nvPr/>
        </p:nvSpPr>
        <p:spPr bwMode="auto">
          <a:xfrm>
            <a:off x="6672262" y="4202112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1" name="Line 30"/>
          <p:cNvSpPr>
            <a:spLocks noChangeShapeType="1"/>
          </p:cNvSpPr>
          <p:nvPr/>
        </p:nvSpPr>
        <p:spPr bwMode="auto">
          <a:xfrm>
            <a:off x="4295775" y="3986212"/>
            <a:ext cx="12969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" name="Line 31"/>
          <p:cNvSpPr>
            <a:spLocks noChangeShapeType="1"/>
          </p:cNvSpPr>
          <p:nvPr/>
        </p:nvSpPr>
        <p:spPr bwMode="auto">
          <a:xfrm>
            <a:off x="5521325" y="4418012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9" name="Line 48"/>
          <p:cNvSpPr>
            <a:spLocks noChangeShapeType="1"/>
          </p:cNvSpPr>
          <p:nvPr/>
        </p:nvSpPr>
        <p:spPr bwMode="auto">
          <a:xfrm flipH="1">
            <a:off x="5159375" y="4418012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3" name="Text Box 52"/>
          <p:cNvSpPr txBox="1">
            <a:spLocks noChangeArrowheads="1"/>
          </p:cNvSpPr>
          <p:nvPr/>
        </p:nvSpPr>
        <p:spPr bwMode="auto">
          <a:xfrm>
            <a:off x="3933586" y="3986212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124" name="Text Box 53"/>
          <p:cNvSpPr txBox="1">
            <a:spLocks noChangeArrowheads="1"/>
          </p:cNvSpPr>
          <p:nvPr/>
        </p:nvSpPr>
        <p:spPr bwMode="auto">
          <a:xfrm>
            <a:off x="4295775" y="3986212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126" name="Line 55"/>
          <p:cNvSpPr>
            <a:spLocks noChangeShapeType="1"/>
          </p:cNvSpPr>
          <p:nvPr/>
        </p:nvSpPr>
        <p:spPr bwMode="auto">
          <a:xfrm>
            <a:off x="7032625" y="4202112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7" name="Line 56"/>
          <p:cNvSpPr>
            <a:spLocks noChangeShapeType="1"/>
          </p:cNvSpPr>
          <p:nvPr/>
        </p:nvSpPr>
        <p:spPr bwMode="auto">
          <a:xfrm>
            <a:off x="7537450" y="4849812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8" name="AutoShape 57"/>
          <p:cNvSpPr>
            <a:spLocks noChangeArrowheads="1"/>
          </p:cNvSpPr>
          <p:nvPr/>
        </p:nvSpPr>
        <p:spPr bwMode="auto">
          <a:xfrm rot="10800000">
            <a:off x="7394575" y="513715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1" name="Line 62"/>
          <p:cNvSpPr>
            <a:spLocks noChangeShapeType="1"/>
          </p:cNvSpPr>
          <p:nvPr/>
        </p:nvSpPr>
        <p:spPr bwMode="auto">
          <a:xfrm>
            <a:off x="5521325" y="3986212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" name="Rectangle 113"/>
          <p:cNvSpPr>
            <a:spLocks noChangeArrowheads="1"/>
          </p:cNvSpPr>
          <p:nvPr/>
        </p:nvSpPr>
        <p:spPr bwMode="auto">
          <a:xfrm>
            <a:off x="7392987" y="4418012"/>
            <a:ext cx="303213" cy="404813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de-DE" sz="1000"/>
              <a:t>Ω</a:t>
            </a:r>
          </a:p>
        </p:txBody>
      </p:sp>
      <p:sp>
        <p:nvSpPr>
          <p:cNvPr id="134" name="Text Box 114"/>
          <p:cNvSpPr txBox="1">
            <a:spLocks noChangeArrowheads="1"/>
          </p:cNvSpPr>
          <p:nvPr/>
        </p:nvSpPr>
        <p:spPr bwMode="auto">
          <a:xfrm>
            <a:off x="7504112" y="4591050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35" name="Line 115"/>
          <p:cNvSpPr>
            <a:spLocks noChangeShapeType="1"/>
          </p:cNvSpPr>
          <p:nvPr/>
        </p:nvSpPr>
        <p:spPr bwMode="auto">
          <a:xfrm flipV="1">
            <a:off x="7545387" y="4459287"/>
            <a:ext cx="50800" cy="793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36" name="Group 116"/>
          <p:cNvGrpSpPr>
            <a:grpSpLocks/>
          </p:cNvGrpSpPr>
          <p:nvPr/>
        </p:nvGrpSpPr>
        <p:grpSpPr bwMode="auto">
          <a:xfrm>
            <a:off x="7443787" y="4459287"/>
            <a:ext cx="201613" cy="39688"/>
            <a:chOff x="3334" y="2659"/>
            <a:chExt cx="181" cy="45"/>
          </a:xfrm>
        </p:grpSpPr>
        <p:sp>
          <p:nvSpPr>
            <p:cNvPr id="137" name="Arc 117"/>
            <p:cNvSpPr>
              <a:spLocks/>
            </p:cNvSpPr>
            <p:nvPr/>
          </p:nvSpPr>
          <p:spPr bwMode="auto">
            <a:xfrm>
              <a:off x="342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8" name="Arc 118"/>
            <p:cNvSpPr>
              <a:spLocks/>
            </p:cNvSpPr>
            <p:nvPr/>
          </p:nvSpPr>
          <p:spPr bwMode="auto">
            <a:xfrm flipH="1">
              <a:off x="333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39" name="Line 119"/>
          <p:cNvSpPr>
            <a:spLocks noChangeShapeType="1"/>
          </p:cNvSpPr>
          <p:nvPr/>
        </p:nvSpPr>
        <p:spPr bwMode="auto">
          <a:xfrm>
            <a:off x="7537450" y="4202112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0" name="Oval 33"/>
          <p:cNvSpPr>
            <a:spLocks noChangeArrowheads="1"/>
          </p:cNvSpPr>
          <p:nvPr/>
        </p:nvSpPr>
        <p:spPr bwMode="auto">
          <a:xfrm>
            <a:off x="4114800" y="4267200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1" name="Line 34"/>
          <p:cNvSpPr>
            <a:spLocks noChangeShapeType="1"/>
          </p:cNvSpPr>
          <p:nvPr/>
        </p:nvSpPr>
        <p:spPr bwMode="auto">
          <a:xfrm>
            <a:off x="4329112" y="4700587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2" name="Line 35"/>
          <p:cNvSpPr>
            <a:spLocks noChangeShapeType="1"/>
          </p:cNvSpPr>
          <p:nvPr/>
        </p:nvSpPr>
        <p:spPr bwMode="auto">
          <a:xfrm>
            <a:off x="4330700" y="3981450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" name="Oval 36"/>
          <p:cNvSpPr>
            <a:spLocks noChangeArrowheads="1"/>
          </p:cNvSpPr>
          <p:nvPr/>
        </p:nvSpPr>
        <p:spPr bwMode="auto">
          <a:xfrm>
            <a:off x="4114800" y="4267200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4" name="Line 37"/>
          <p:cNvSpPr>
            <a:spLocks noChangeShapeType="1"/>
          </p:cNvSpPr>
          <p:nvPr/>
        </p:nvSpPr>
        <p:spPr bwMode="auto">
          <a:xfrm>
            <a:off x="4329112" y="4700587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" name="Line 38"/>
          <p:cNvSpPr>
            <a:spLocks noChangeShapeType="1"/>
          </p:cNvSpPr>
          <p:nvPr/>
        </p:nvSpPr>
        <p:spPr bwMode="auto">
          <a:xfrm>
            <a:off x="4330700" y="3981450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7" name="Line 40"/>
          <p:cNvSpPr>
            <a:spLocks noChangeShapeType="1"/>
          </p:cNvSpPr>
          <p:nvPr/>
        </p:nvSpPr>
        <p:spPr bwMode="auto">
          <a:xfrm flipV="1">
            <a:off x="4330700" y="4919662"/>
            <a:ext cx="0" cy="2159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9" name="AutoShape 42"/>
          <p:cNvSpPr>
            <a:spLocks noChangeArrowheads="1"/>
          </p:cNvSpPr>
          <p:nvPr/>
        </p:nvSpPr>
        <p:spPr bwMode="auto">
          <a:xfrm rot="10800000">
            <a:off x="4186237" y="5135562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0" name="Oval 33"/>
          <p:cNvSpPr>
            <a:spLocks noChangeArrowheads="1"/>
          </p:cNvSpPr>
          <p:nvPr/>
        </p:nvSpPr>
        <p:spPr bwMode="auto">
          <a:xfrm>
            <a:off x="5105400" y="4724400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1" name="Line 34"/>
          <p:cNvSpPr>
            <a:spLocks noChangeShapeType="1"/>
          </p:cNvSpPr>
          <p:nvPr/>
        </p:nvSpPr>
        <p:spPr bwMode="auto">
          <a:xfrm>
            <a:off x="5319712" y="5157787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2" name="Line 35"/>
          <p:cNvSpPr>
            <a:spLocks noChangeShapeType="1"/>
          </p:cNvSpPr>
          <p:nvPr/>
        </p:nvSpPr>
        <p:spPr bwMode="auto">
          <a:xfrm>
            <a:off x="5321300" y="4438650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3" name="Oval 36"/>
          <p:cNvSpPr>
            <a:spLocks noChangeArrowheads="1"/>
          </p:cNvSpPr>
          <p:nvPr/>
        </p:nvSpPr>
        <p:spPr bwMode="auto">
          <a:xfrm>
            <a:off x="5105400" y="4724400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54" name="Line 37"/>
          <p:cNvSpPr>
            <a:spLocks noChangeShapeType="1"/>
          </p:cNvSpPr>
          <p:nvPr/>
        </p:nvSpPr>
        <p:spPr bwMode="auto">
          <a:xfrm>
            <a:off x="5319712" y="5157787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5" name="Line 38"/>
          <p:cNvSpPr>
            <a:spLocks noChangeShapeType="1"/>
          </p:cNvSpPr>
          <p:nvPr/>
        </p:nvSpPr>
        <p:spPr bwMode="auto">
          <a:xfrm>
            <a:off x="5321300" y="4438650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6" name="Text Box 39"/>
          <p:cNvSpPr txBox="1">
            <a:spLocks noChangeArrowheads="1"/>
          </p:cNvSpPr>
          <p:nvPr/>
        </p:nvSpPr>
        <p:spPr bwMode="auto">
          <a:xfrm>
            <a:off x="4900601" y="4440237"/>
            <a:ext cx="46198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VRK</a:t>
            </a:r>
            <a:endParaRPr lang="de-DE" altLang="de-DE" dirty="0"/>
          </a:p>
        </p:txBody>
      </p:sp>
      <p:sp>
        <p:nvSpPr>
          <p:cNvPr id="157" name="Line 40"/>
          <p:cNvSpPr>
            <a:spLocks noChangeShapeType="1"/>
          </p:cNvSpPr>
          <p:nvPr/>
        </p:nvSpPr>
        <p:spPr bwMode="auto">
          <a:xfrm flipV="1">
            <a:off x="5321300" y="5376862"/>
            <a:ext cx="0" cy="2159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8" name="Text Box 41"/>
          <p:cNvSpPr txBox="1">
            <a:spLocks noChangeArrowheads="1"/>
          </p:cNvSpPr>
          <p:nvPr/>
        </p:nvSpPr>
        <p:spPr bwMode="auto">
          <a:xfrm>
            <a:off x="5321300" y="4440237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159" name="AutoShape 42"/>
          <p:cNvSpPr>
            <a:spLocks noChangeArrowheads="1"/>
          </p:cNvSpPr>
          <p:nvPr/>
        </p:nvSpPr>
        <p:spPr bwMode="auto">
          <a:xfrm rot="10800000">
            <a:off x="5176837" y="5592762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60" name="Oval 33"/>
          <p:cNvSpPr>
            <a:spLocks noChangeArrowheads="1"/>
          </p:cNvSpPr>
          <p:nvPr/>
        </p:nvSpPr>
        <p:spPr bwMode="auto">
          <a:xfrm>
            <a:off x="1066800" y="2362200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61" name="Line 34"/>
          <p:cNvSpPr>
            <a:spLocks noChangeShapeType="1"/>
          </p:cNvSpPr>
          <p:nvPr/>
        </p:nvSpPr>
        <p:spPr bwMode="auto">
          <a:xfrm>
            <a:off x="1281112" y="2795587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2" name="Line 35"/>
          <p:cNvSpPr>
            <a:spLocks noChangeShapeType="1"/>
          </p:cNvSpPr>
          <p:nvPr/>
        </p:nvSpPr>
        <p:spPr bwMode="auto">
          <a:xfrm>
            <a:off x="1282700" y="2076450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" name="Oval 36"/>
          <p:cNvSpPr>
            <a:spLocks noChangeArrowheads="1"/>
          </p:cNvSpPr>
          <p:nvPr/>
        </p:nvSpPr>
        <p:spPr bwMode="auto">
          <a:xfrm>
            <a:off x="1066800" y="2362200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64" name="Line 37"/>
          <p:cNvSpPr>
            <a:spLocks noChangeShapeType="1"/>
          </p:cNvSpPr>
          <p:nvPr/>
        </p:nvSpPr>
        <p:spPr bwMode="auto">
          <a:xfrm>
            <a:off x="1281112" y="2795587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" name="Line 38"/>
          <p:cNvSpPr>
            <a:spLocks noChangeShapeType="1"/>
          </p:cNvSpPr>
          <p:nvPr/>
        </p:nvSpPr>
        <p:spPr bwMode="auto">
          <a:xfrm>
            <a:off x="1282700" y="2076450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" name="Line 40"/>
          <p:cNvSpPr>
            <a:spLocks noChangeShapeType="1"/>
          </p:cNvSpPr>
          <p:nvPr/>
        </p:nvSpPr>
        <p:spPr bwMode="auto">
          <a:xfrm flipV="1">
            <a:off x="1282700" y="3014662"/>
            <a:ext cx="0" cy="2159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8" name="Line 55"/>
          <p:cNvSpPr>
            <a:spLocks noChangeShapeType="1"/>
          </p:cNvSpPr>
          <p:nvPr/>
        </p:nvSpPr>
        <p:spPr bwMode="auto">
          <a:xfrm>
            <a:off x="5638800" y="4953000"/>
            <a:ext cx="14192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9" name="Line 56"/>
          <p:cNvSpPr>
            <a:spLocks noChangeShapeType="1"/>
          </p:cNvSpPr>
          <p:nvPr/>
        </p:nvSpPr>
        <p:spPr bwMode="auto">
          <a:xfrm>
            <a:off x="7086600" y="4191000"/>
            <a:ext cx="0" cy="762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292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ED09BCF-BE7A-4EA5-B618-CB548007D3DC}" type="slidenum">
              <a:rPr lang="de-DE" altLang="de-DE" sz="1400">
                <a:latin typeface="Arial" charset="0"/>
              </a:rPr>
              <a:pPr/>
              <a:t>18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55300" name="AutoShape 2"/>
          <p:cNvSpPr>
            <a:spLocks noChangeArrowheads="1"/>
          </p:cNvSpPr>
          <p:nvPr/>
        </p:nvSpPr>
        <p:spPr bwMode="auto">
          <a:xfrm rot="5400000">
            <a:off x="2699544" y="1772444"/>
            <a:ext cx="863600" cy="10080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2692400" y="1916113"/>
            <a:ext cx="295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2698750" y="2349500"/>
            <a:ext cx="23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3271838" y="2420938"/>
            <a:ext cx="492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GU</a:t>
            </a:r>
            <a:r>
              <a:rPr lang="de-DE" altLang="de-DE" baseline="-25000"/>
              <a:t>IN</a:t>
            </a:r>
          </a:p>
        </p:txBody>
      </p: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2916238" y="213360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grpSp>
        <p:nvGrpSpPr>
          <p:cNvPr id="55305" name="Group 7"/>
          <p:cNvGrpSpPr>
            <a:grpSpLocks/>
          </p:cNvGrpSpPr>
          <p:nvPr/>
        </p:nvGrpSpPr>
        <p:grpSpPr bwMode="auto">
          <a:xfrm>
            <a:off x="3059113" y="2205038"/>
            <a:ext cx="550862" cy="503237"/>
            <a:chOff x="2291" y="2523"/>
            <a:chExt cx="998" cy="1045"/>
          </a:xfrm>
        </p:grpSpPr>
        <p:grpSp>
          <p:nvGrpSpPr>
            <p:cNvPr id="55398" name="Group 8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55412" name="Line 9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13" name="Line 10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55399" name="Group 11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55410" name="Line 12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11" name="Line 13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5400" name="Line 14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401" name="Line 15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402" name="Line 16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55403" name="Group 17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55405" name="Line 18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6" name="Line 19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7" name="Line 20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8" name="Line 21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9" name="Line 22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5404" name="AutoShape 23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55306" name="Text Box 24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55307" name="Rectangle 25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8" name="Rectangle 26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9" name="Rectangle 27"/>
          <p:cNvSpPr>
            <a:spLocks noChangeArrowheads="1"/>
          </p:cNvSpPr>
          <p:nvPr/>
        </p:nvSpPr>
        <p:spPr bwMode="auto">
          <a:xfrm>
            <a:off x="827088" y="1989138"/>
            <a:ext cx="865187" cy="143986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1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Rout</a:t>
            </a:r>
            <a:r>
              <a:rPr lang="de-DE" altLang="de-DE" dirty="0" smtClean="0"/>
              <a:t> mit </a:t>
            </a:r>
            <a:r>
              <a:rPr lang="de-DE" altLang="de-DE" dirty="0"/>
              <a:t>RK</a:t>
            </a:r>
            <a:endParaRPr lang="de-DE" altLang="de-DE" dirty="0" smtClean="0"/>
          </a:p>
        </p:txBody>
      </p:sp>
      <p:sp>
        <p:nvSpPr>
          <p:cNvPr id="55311" name="Line 29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2" name="Line 30"/>
          <p:cNvSpPr>
            <a:spLocks noChangeShapeType="1"/>
          </p:cNvSpPr>
          <p:nvPr/>
        </p:nvSpPr>
        <p:spPr bwMode="auto">
          <a:xfrm>
            <a:off x="1258888" y="2060575"/>
            <a:ext cx="12969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3" name="Line 31"/>
          <p:cNvSpPr>
            <a:spLocks noChangeShapeType="1"/>
          </p:cNvSpPr>
          <p:nvPr/>
        </p:nvSpPr>
        <p:spPr bwMode="auto">
          <a:xfrm>
            <a:off x="2484438" y="24923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14" name="Group 32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55393" name="Line 33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4" name="Line 34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5" name="Line 35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6" name="Line 36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7" name="Line 37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15" name="Line 38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6" name="Line 39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17" name="Group 40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55388" name="Line 4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9" name="Line 4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0" name="Line 4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1" name="Line 4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2" name="Line 4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18" name="Line 46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9" name="Line 47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0" name="Line 48"/>
          <p:cNvSpPr>
            <a:spLocks noChangeShapeType="1"/>
          </p:cNvSpPr>
          <p:nvPr/>
        </p:nvSpPr>
        <p:spPr bwMode="auto">
          <a:xfrm flipH="1">
            <a:off x="21224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1" name="Line 49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2" name="Text Box 50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55323" name="Text Box 51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55324" name="Text Box 52"/>
          <p:cNvSpPr txBox="1">
            <a:spLocks noChangeArrowheads="1"/>
          </p:cNvSpPr>
          <p:nvPr/>
        </p:nvSpPr>
        <p:spPr bwMode="auto">
          <a:xfrm>
            <a:off x="896699" y="2060575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55325" name="Text Box 53"/>
          <p:cNvSpPr txBox="1">
            <a:spLocks noChangeArrowheads="1"/>
          </p:cNvSpPr>
          <p:nvPr/>
        </p:nvSpPr>
        <p:spPr bwMode="auto">
          <a:xfrm>
            <a:off x="1258888" y="20605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5326" name="AutoShape 54"/>
          <p:cNvSpPr>
            <a:spLocks noChangeArrowheads="1"/>
          </p:cNvSpPr>
          <p:nvPr/>
        </p:nvSpPr>
        <p:spPr bwMode="auto">
          <a:xfrm rot="10800000">
            <a:off x="1114425" y="32131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27" name="Line 55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8" name="Line 56"/>
          <p:cNvSpPr>
            <a:spLocks noChangeShapeType="1"/>
          </p:cNvSpPr>
          <p:nvPr/>
        </p:nvSpPr>
        <p:spPr bwMode="auto">
          <a:xfrm>
            <a:off x="4500563" y="29241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9" name="AutoShape 57"/>
          <p:cNvSpPr>
            <a:spLocks noChangeArrowheads="1"/>
          </p:cNvSpPr>
          <p:nvPr/>
        </p:nvSpPr>
        <p:spPr bwMode="auto">
          <a:xfrm rot="10800000">
            <a:off x="4357688" y="32115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30" name="AutoShape 58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31" name="Line 61"/>
          <p:cNvSpPr>
            <a:spLocks noChangeShapeType="1"/>
          </p:cNvSpPr>
          <p:nvPr/>
        </p:nvSpPr>
        <p:spPr bwMode="auto">
          <a:xfrm>
            <a:off x="2124075" y="2492375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2" name="Line 62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3" name="Line 65"/>
          <p:cNvSpPr>
            <a:spLocks noChangeShapeType="1"/>
          </p:cNvSpPr>
          <p:nvPr/>
        </p:nvSpPr>
        <p:spPr bwMode="auto">
          <a:xfrm>
            <a:off x="1258888" y="2060575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74" name="Rectangle 113"/>
          <p:cNvSpPr>
            <a:spLocks noChangeArrowheads="1"/>
          </p:cNvSpPr>
          <p:nvPr/>
        </p:nvSpPr>
        <p:spPr bwMode="auto">
          <a:xfrm>
            <a:off x="4356100" y="2492375"/>
            <a:ext cx="303213" cy="404813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de-DE" sz="1000"/>
              <a:t>Ω</a:t>
            </a:r>
          </a:p>
        </p:txBody>
      </p:sp>
      <p:sp>
        <p:nvSpPr>
          <p:cNvPr id="55375" name="Text Box 114"/>
          <p:cNvSpPr txBox="1">
            <a:spLocks noChangeArrowheads="1"/>
          </p:cNvSpPr>
          <p:nvPr/>
        </p:nvSpPr>
        <p:spPr bwMode="auto">
          <a:xfrm>
            <a:off x="4467225" y="2665413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76" name="Line 115"/>
          <p:cNvSpPr>
            <a:spLocks noChangeShapeType="1"/>
          </p:cNvSpPr>
          <p:nvPr/>
        </p:nvSpPr>
        <p:spPr bwMode="auto">
          <a:xfrm flipV="1">
            <a:off x="4508500" y="2533650"/>
            <a:ext cx="50800" cy="793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77" name="Group 116"/>
          <p:cNvGrpSpPr>
            <a:grpSpLocks/>
          </p:cNvGrpSpPr>
          <p:nvPr/>
        </p:nvGrpSpPr>
        <p:grpSpPr bwMode="auto">
          <a:xfrm>
            <a:off x="4406900" y="2533650"/>
            <a:ext cx="201613" cy="39688"/>
            <a:chOff x="3334" y="2659"/>
            <a:chExt cx="181" cy="45"/>
          </a:xfrm>
        </p:grpSpPr>
        <p:sp>
          <p:nvSpPr>
            <p:cNvPr id="55381" name="Arc 117"/>
            <p:cNvSpPr>
              <a:spLocks/>
            </p:cNvSpPr>
            <p:nvPr/>
          </p:nvSpPr>
          <p:spPr bwMode="auto">
            <a:xfrm>
              <a:off x="342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2" name="Arc 118"/>
            <p:cNvSpPr>
              <a:spLocks/>
            </p:cNvSpPr>
            <p:nvPr/>
          </p:nvSpPr>
          <p:spPr bwMode="auto">
            <a:xfrm flipH="1">
              <a:off x="333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78" name="Line 119"/>
          <p:cNvSpPr>
            <a:spLocks noChangeShapeType="1"/>
          </p:cNvSpPr>
          <p:nvPr/>
        </p:nvSpPr>
        <p:spPr bwMode="auto">
          <a:xfrm>
            <a:off x="4500563" y="2276475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Freihandform 1"/>
          <p:cNvSpPr/>
          <p:nvPr/>
        </p:nvSpPr>
        <p:spPr bwMode="auto">
          <a:xfrm>
            <a:off x="1663700" y="2115376"/>
            <a:ext cx="2552700" cy="848321"/>
          </a:xfrm>
          <a:custGeom>
            <a:avLst/>
            <a:gdLst>
              <a:gd name="connsiteX0" fmla="*/ 2552700 w 2552700"/>
              <a:gd name="connsiteY0" fmla="*/ 310324 h 848321"/>
              <a:gd name="connsiteX1" fmla="*/ 2197100 w 2552700"/>
              <a:gd name="connsiteY1" fmla="*/ 310324 h 848321"/>
              <a:gd name="connsiteX2" fmla="*/ 2108200 w 2552700"/>
              <a:gd name="connsiteY2" fmla="*/ 805624 h 848321"/>
              <a:gd name="connsiteX3" fmla="*/ 266700 w 2552700"/>
              <a:gd name="connsiteY3" fmla="*/ 767524 h 848321"/>
              <a:gd name="connsiteX4" fmla="*/ 279400 w 2552700"/>
              <a:gd name="connsiteY4" fmla="*/ 323024 h 848321"/>
              <a:gd name="connsiteX5" fmla="*/ 876300 w 2552700"/>
              <a:gd name="connsiteY5" fmla="*/ 246824 h 848321"/>
              <a:gd name="connsiteX6" fmla="*/ 876300 w 2552700"/>
              <a:gd name="connsiteY6" fmla="*/ 18224 h 848321"/>
              <a:gd name="connsiteX7" fmla="*/ 0 w 2552700"/>
              <a:gd name="connsiteY7" fmla="*/ 30924 h 848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52700" h="848321">
                <a:moveTo>
                  <a:pt x="2552700" y="310324"/>
                </a:moveTo>
                <a:cubicBezTo>
                  <a:pt x="2411941" y="269049"/>
                  <a:pt x="2271183" y="227774"/>
                  <a:pt x="2197100" y="310324"/>
                </a:cubicBezTo>
                <a:cubicBezTo>
                  <a:pt x="2123017" y="392874"/>
                  <a:pt x="2429933" y="729424"/>
                  <a:pt x="2108200" y="805624"/>
                </a:cubicBezTo>
                <a:cubicBezTo>
                  <a:pt x="1786467" y="881824"/>
                  <a:pt x="571500" y="847957"/>
                  <a:pt x="266700" y="767524"/>
                </a:cubicBezTo>
                <a:cubicBezTo>
                  <a:pt x="-38100" y="687091"/>
                  <a:pt x="177800" y="409807"/>
                  <a:pt x="279400" y="323024"/>
                </a:cubicBezTo>
                <a:cubicBezTo>
                  <a:pt x="381000" y="236241"/>
                  <a:pt x="776817" y="297624"/>
                  <a:pt x="876300" y="246824"/>
                </a:cubicBezTo>
                <a:cubicBezTo>
                  <a:pt x="975783" y="196024"/>
                  <a:pt x="1022350" y="54207"/>
                  <a:pt x="876300" y="18224"/>
                </a:cubicBezTo>
                <a:cubicBezTo>
                  <a:pt x="730250" y="-17759"/>
                  <a:pt x="365125" y="6582"/>
                  <a:pt x="0" y="3092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4191000" y="2286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AutoShape 57"/>
          <p:cNvSpPr>
            <a:spLocks noChangeArrowheads="1"/>
          </p:cNvSpPr>
          <p:nvPr/>
        </p:nvSpPr>
        <p:spPr bwMode="auto">
          <a:xfrm rot="10800000">
            <a:off x="4038600" y="2971800"/>
            <a:ext cx="304799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" name="Ellipse 2"/>
          <p:cNvSpPr/>
          <p:nvPr/>
        </p:nvSpPr>
        <p:spPr bwMode="auto">
          <a:xfrm>
            <a:off x="3200400" y="17526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505200" y="1524000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Ohne RK</a:t>
            </a:r>
            <a:endParaRPr lang="de-DE" dirty="0"/>
          </a:p>
        </p:txBody>
      </p:sp>
      <p:cxnSp>
        <p:nvCxnSpPr>
          <p:cNvPr id="6" name="Gerade Verbindung mit Pfeil 5"/>
          <p:cNvCxnSpPr>
            <a:endCxn id="55327" idx="0"/>
          </p:cNvCxnSpPr>
          <p:nvPr/>
        </p:nvCxnSpPr>
        <p:spPr bwMode="auto">
          <a:xfrm flipV="1">
            <a:off x="3200400" y="2276475"/>
            <a:ext cx="795338" cy="153352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>
            <a:endCxn id="55331" idx="1"/>
          </p:cNvCxnSpPr>
          <p:nvPr/>
        </p:nvCxnSpPr>
        <p:spPr bwMode="auto">
          <a:xfrm flipH="1" flipV="1">
            <a:off x="2484438" y="2492376"/>
            <a:ext cx="715962" cy="131762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6797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ED09BCF-BE7A-4EA5-B618-CB548007D3DC}" type="slidenum">
              <a:rPr lang="de-DE" altLang="de-DE" sz="1400">
                <a:latin typeface="Arial" charset="0"/>
              </a:rPr>
              <a:pPr/>
              <a:t>19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55300" name="AutoShape 2"/>
          <p:cNvSpPr>
            <a:spLocks noChangeArrowheads="1"/>
          </p:cNvSpPr>
          <p:nvPr/>
        </p:nvSpPr>
        <p:spPr bwMode="auto">
          <a:xfrm rot="5400000">
            <a:off x="2699544" y="1772444"/>
            <a:ext cx="863600" cy="10080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2692400" y="1916113"/>
            <a:ext cx="295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2698750" y="2349500"/>
            <a:ext cx="23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3271838" y="2420938"/>
            <a:ext cx="492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GU</a:t>
            </a:r>
            <a:r>
              <a:rPr lang="de-DE" altLang="de-DE" baseline="-25000"/>
              <a:t>IN</a:t>
            </a:r>
          </a:p>
        </p:txBody>
      </p: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2916238" y="213360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grpSp>
        <p:nvGrpSpPr>
          <p:cNvPr id="55305" name="Group 7"/>
          <p:cNvGrpSpPr>
            <a:grpSpLocks/>
          </p:cNvGrpSpPr>
          <p:nvPr/>
        </p:nvGrpSpPr>
        <p:grpSpPr bwMode="auto">
          <a:xfrm>
            <a:off x="3059113" y="2205038"/>
            <a:ext cx="550862" cy="503237"/>
            <a:chOff x="2291" y="2523"/>
            <a:chExt cx="998" cy="1045"/>
          </a:xfrm>
        </p:grpSpPr>
        <p:grpSp>
          <p:nvGrpSpPr>
            <p:cNvPr id="55398" name="Group 8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55412" name="Line 9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13" name="Line 10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55399" name="Group 11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55410" name="Line 12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11" name="Line 13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5400" name="Line 14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401" name="Line 15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402" name="Line 16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55403" name="Group 17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55405" name="Line 18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6" name="Line 19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7" name="Line 20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8" name="Line 21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9" name="Line 22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5404" name="AutoShape 23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55306" name="Text Box 24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55307" name="Rectangle 25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8" name="Rectangle 26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1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Zin</a:t>
            </a:r>
            <a:r>
              <a:rPr lang="de-DE" altLang="de-DE" dirty="0" smtClean="0"/>
              <a:t> </a:t>
            </a:r>
            <a:r>
              <a:rPr lang="de-DE" altLang="de-DE" dirty="0"/>
              <a:t>mit RK</a:t>
            </a:r>
            <a:endParaRPr lang="de-DE" altLang="de-DE" dirty="0" smtClean="0"/>
          </a:p>
        </p:txBody>
      </p:sp>
      <p:sp>
        <p:nvSpPr>
          <p:cNvPr id="55311" name="Line 29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2" name="Line 30"/>
          <p:cNvSpPr>
            <a:spLocks noChangeShapeType="1"/>
          </p:cNvSpPr>
          <p:nvPr/>
        </p:nvSpPr>
        <p:spPr bwMode="auto">
          <a:xfrm>
            <a:off x="1258888" y="2060575"/>
            <a:ext cx="12969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3" name="Line 31"/>
          <p:cNvSpPr>
            <a:spLocks noChangeShapeType="1"/>
          </p:cNvSpPr>
          <p:nvPr/>
        </p:nvSpPr>
        <p:spPr bwMode="auto">
          <a:xfrm>
            <a:off x="2484438" y="2514600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14" name="Group 32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55393" name="Line 33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4" name="Line 34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5" name="Line 35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6" name="Line 36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7" name="Line 37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15" name="Line 38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6" name="Line 39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17" name="Group 40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55388" name="Line 4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9" name="Line 4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0" name="Line 4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1" name="Line 4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2" name="Line 4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18" name="Line 46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9" name="Line 47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0" name="Line 48"/>
          <p:cNvSpPr>
            <a:spLocks noChangeShapeType="1"/>
          </p:cNvSpPr>
          <p:nvPr/>
        </p:nvSpPr>
        <p:spPr bwMode="auto">
          <a:xfrm flipH="1">
            <a:off x="21986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1" name="Line 49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2" name="Text Box 50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55323" name="Text Box 51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55327" name="Line 55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8" name="Line 56"/>
          <p:cNvSpPr>
            <a:spLocks noChangeShapeType="1"/>
          </p:cNvSpPr>
          <p:nvPr/>
        </p:nvSpPr>
        <p:spPr bwMode="auto">
          <a:xfrm>
            <a:off x="1252538" y="2697162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9" name="AutoShape 57"/>
          <p:cNvSpPr>
            <a:spLocks noChangeArrowheads="1"/>
          </p:cNvSpPr>
          <p:nvPr/>
        </p:nvSpPr>
        <p:spPr bwMode="auto">
          <a:xfrm rot="10800000">
            <a:off x="1109663" y="29845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30" name="AutoShape 58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31" name="Line 61"/>
          <p:cNvSpPr>
            <a:spLocks noChangeShapeType="1"/>
          </p:cNvSpPr>
          <p:nvPr/>
        </p:nvSpPr>
        <p:spPr bwMode="auto">
          <a:xfrm>
            <a:off x="2124075" y="2514600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2" name="Line 62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74" name="Rectangle 113"/>
          <p:cNvSpPr>
            <a:spLocks noChangeArrowheads="1"/>
          </p:cNvSpPr>
          <p:nvPr/>
        </p:nvSpPr>
        <p:spPr bwMode="auto">
          <a:xfrm>
            <a:off x="1108075" y="2265362"/>
            <a:ext cx="303213" cy="404813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de-DE" sz="1000"/>
              <a:t>Ω</a:t>
            </a:r>
          </a:p>
        </p:txBody>
      </p:sp>
      <p:sp>
        <p:nvSpPr>
          <p:cNvPr id="55375" name="Text Box 114"/>
          <p:cNvSpPr txBox="1">
            <a:spLocks noChangeArrowheads="1"/>
          </p:cNvSpPr>
          <p:nvPr/>
        </p:nvSpPr>
        <p:spPr bwMode="auto">
          <a:xfrm>
            <a:off x="1219200" y="2438400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76" name="Line 115"/>
          <p:cNvSpPr>
            <a:spLocks noChangeShapeType="1"/>
          </p:cNvSpPr>
          <p:nvPr/>
        </p:nvSpPr>
        <p:spPr bwMode="auto">
          <a:xfrm flipV="1">
            <a:off x="1260475" y="2306637"/>
            <a:ext cx="50800" cy="793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77" name="Group 116"/>
          <p:cNvGrpSpPr>
            <a:grpSpLocks/>
          </p:cNvGrpSpPr>
          <p:nvPr/>
        </p:nvGrpSpPr>
        <p:grpSpPr bwMode="auto">
          <a:xfrm>
            <a:off x="1158875" y="2306637"/>
            <a:ext cx="201613" cy="39688"/>
            <a:chOff x="3334" y="2659"/>
            <a:chExt cx="181" cy="45"/>
          </a:xfrm>
        </p:grpSpPr>
        <p:sp>
          <p:nvSpPr>
            <p:cNvPr id="55381" name="Arc 117"/>
            <p:cNvSpPr>
              <a:spLocks/>
            </p:cNvSpPr>
            <p:nvPr/>
          </p:nvSpPr>
          <p:spPr bwMode="auto">
            <a:xfrm>
              <a:off x="342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2" name="Arc 118"/>
            <p:cNvSpPr>
              <a:spLocks/>
            </p:cNvSpPr>
            <p:nvPr/>
          </p:nvSpPr>
          <p:spPr bwMode="auto">
            <a:xfrm flipH="1">
              <a:off x="333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78" name="Line 119"/>
          <p:cNvSpPr>
            <a:spLocks noChangeShapeType="1"/>
          </p:cNvSpPr>
          <p:nvPr/>
        </p:nvSpPr>
        <p:spPr bwMode="auto">
          <a:xfrm>
            <a:off x="1252538" y="2049462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" name="Line 47"/>
          <p:cNvSpPr>
            <a:spLocks noChangeShapeType="1"/>
          </p:cNvSpPr>
          <p:nvPr/>
        </p:nvSpPr>
        <p:spPr bwMode="auto">
          <a:xfrm flipV="1">
            <a:off x="2209799" y="20574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2" name="Rectangle 113"/>
          <p:cNvSpPr>
            <a:spLocks noChangeArrowheads="1"/>
          </p:cNvSpPr>
          <p:nvPr/>
        </p:nvSpPr>
        <p:spPr bwMode="auto">
          <a:xfrm>
            <a:off x="2133600" y="2209801"/>
            <a:ext cx="152399" cy="152399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l-GR" altLang="de-DE" sz="1000" dirty="0"/>
          </a:p>
        </p:txBody>
      </p:sp>
      <p:sp>
        <p:nvSpPr>
          <p:cNvPr id="73" name="Line 47"/>
          <p:cNvSpPr>
            <a:spLocks noChangeShapeType="1"/>
          </p:cNvSpPr>
          <p:nvPr/>
        </p:nvSpPr>
        <p:spPr bwMode="auto">
          <a:xfrm flipV="1">
            <a:off x="2209799" y="23622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8" name="Text Box 24"/>
          <p:cNvSpPr txBox="1">
            <a:spLocks noChangeArrowheads="1"/>
          </p:cNvSpPr>
          <p:nvPr/>
        </p:nvSpPr>
        <p:spPr bwMode="auto">
          <a:xfrm>
            <a:off x="1752600" y="2133600"/>
            <a:ext cx="378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Z</a:t>
            </a:r>
            <a:r>
              <a:rPr lang="de-DE" altLang="de-DE" baseline="-25000" dirty="0" smtClean="0"/>
              <a:t>IN</a:t>
            </a:r>
            <a:endParaRPr lang="de-DE" altLang="de-DE" baseline="-25000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2438400" y="2057400"/>
            <a:ext cx="0" cy="45402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1371600" y="19050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447800" y="17526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mit Pfeil 3"/>
          <p:cNvCxnSpPr/>
          <p:nvPr/>
        </p:nvCxnSpPr>
        <p:spPr bwMode="auto">
          <a:xfrm>
            <a:off x="2286000" y="16764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2176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Rückkopplung – nichtinvertierender Verstärker</a:t>
            </a:r>
          </a:p>
          <a:p>
            <a:pPr eaLnBrk="1" hangingPunct="1"/>
            <a:r>
              <a:rPr lang="de-DE" sz="1400" dirty="0" smtClean="0"/>
              <a:t>Impedanzen und RK</a:t>
            </a:r>
          </a:p>
          <a:p>
            <a:pPr eaLnBrk="1" hangingPunct="1"/>
            <a:r>
              <a:rPr lang="de-DE" sz="1400" dirty="0" smtClean="0"/>
              <a:t>Integrator (</a:t>
            </a:r>
            <a:r>
              <a:rPr lang="de-DE" sz="1400" dirty="0" err="1" smtClean="0"/>
              <a:t>Millereffekt</a:t>
            </a:r>
            <a:r>
              <a:rPr lang="de-DE" sz="1400" dirty="0" smtClean="0"/>
              <a:t>)</a:t>
            </a:r>
          </a:p>
          <a:p>
            <a:pPr eaLnBrk="1" hangingPunct="1"/>
            <a:r>
              <a:rPr lang="de-DE" sz="1400" dirty="0"/>
              <a:t>Bode-Diagramm und </a:t>
            </a:r>
            <a:r>
              <a:rPr lang="de-DE" sz="1400" dirty="0" smtClean="0"/>
              <a:t>Stabilität (</a:t>
            </a:r>
            <a:r>
              <a:rPr lang="de-DE" altLang="de-DE" sz="1400" dirty="0" err="1"/>
              <a:t>Nyquistkriterium</a:t>
            </a:r>
            <a:r>
              <a:rPr lang="de-DE" sz="1400" dirty="0" smtClean="0"/>
              <a:t>)</a:t>
            </a:r>
          </a:p>
          <a:p>
            <a:pPr eaLnBrk="1" hangingPunct="1"/>
            <a:r>
              <a:rPr lang="en-US" sz="1400" b="1" dirty="0"/>
              <a:t>CMOS Circuit Design, Layout, and Simulation</a:t>
            </a:r>
            <a:r>
              <a:rPr lang="en-US" sz="1400" dirty="0"/>
              <a:t>, </a:t>
            </a:r>
            <a:r>
              <a:rPr lang="de-DE" sz="1400" dirty="0"/>
              <a:t>R. Jacob Baker, John </a:t>
            </a:r>
            <a:r>
              <a:rPr lang="de-DE" sz="1400" dirty="0" err="1"/>
              <a:t>Wiley</a:t>
            </a:r>
            <a:r>
              <a:rPr lang="de-DE" sz="1400" dirty="0"/>
              <a:t> &amp; </a:t>
            </a:r>
            <a:r>
              <a:rPr lang="de-DE" sz="1400" dirty="0" err="1"/>
              <a:t>Sons</a:t>
            </a:r>
            <a:r>
              <a:rPr lang="de-DE" sz="1400" dirty="0"/>
              <a:t>, </a:t>
            </a:r>
            <a:r>
              <a:rPr lang="de-DE" sz="1400" dirty="0" smtClean="0"/>
              <a:t>2008</a:t>
            </a:r>
            <a:endParaRPr lang="en-US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  <p:pic>
        <p:nvPicPr>
          <p:cNvPr id="2099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4191000" cy="2671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9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86000"/>
            <a:ext cx="244488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134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ED09BCF-BE7A-4EA5-B618-CB548007D3DC}" type="slidenum">
              <a:rPr lang="de-DE" altLang="de-DE" sz="1400">
                <a:latin typeface="Arial" charset="0"/>
              </a:rPr>
              <a:pPr/>
              <a:t>20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55300" name="AutoShape 2"/>
          <p:cNvSpPr>
            <a:spLocks noChangeArrowheads="1"/>
          </p:cNvSpPr>
          <p:nvPr/>
        </p:nvSpPr>
        <p:spPr bwMode="auto">
          <a:xfrm rot="5400000">
            <a:off x="2699544" y="1772444"/>
            <a:ext cx="863600" cy="10080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2692400" y="1916113"/>
            <a:ext cx="295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2698750" y="2349500"/>
            <a:ext cx="23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3271838" y="2420938"/>
            <a:ext cx="492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GU</a:t>
            </a:r>
            <a:r>
              <a:rPr lang="de-DE" altLang="de-DE" baseline="-25000"/>
              <a:t>IN</a:t>
            </a:r>
          </a:p>
        </p:txBody>
      </p: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2916238" y="213360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grpSp>
        <p:nvGrpSpPr>
          <p:cNvPr id="55305" name="Group 7"/>
          <p:cNvGrpSpPr>
            <a:grpSpLocks/>
          </p:cNvGrpSpPr>
          <p:nvPr/>
        </p:nvGrpSpPr>
        <p:grpSpPr bwMode="auto">
          <a:xfrm>
            <a:off x="3059113" y="2205038"/>
            <a:ext cx="550862" cy="503237"/>
            <a:chOff x="2291" y="2523"/>
            <a:chExt cx="998" cy="1045"/>
          </a:xfrm>
        </p:grpSpPr>
        <p:grpSp>
          <p:nvGrpSpPr>
            <p:cNvPr id="55398" name="Group 8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55412" name="Line 9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13" name="Line 10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55399" name="Group 11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55410" name="Line 12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11" name="Line 13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5400" name="Line 14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401" name="Line 15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402" name="Line 16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55403" name="Group 17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55405" name="Line 18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6" name="Line 19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7" name="Line 20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8" name="Line 21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9" name="Line 22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5404" name="AutoShape 23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55306" name="Text Box 24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5531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Impedanzanpassung</a:t>
            </a:r>
            <a:endParaRPr lang="de-DE" altLang="de-DE" dirty="0" smtClean="0"/>
          </a:p>
        </p:txBody>
      </p:sp>
      <p:sp>
        <p:nvSpPr>
          <p:cNvPr id="55311" name="Line 29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2" name="Line 30"/>
          <p:cNvSpPr>
            <a:spLocks noChangeShapeType="1"/>
          </p:cNvSpPr>
          <p:nvPr/>
        </p:nvSpPr>
        <p:spPr bwMode="auto">
          <a:xfrm>
            <a:off x="1258888" y="2060575"/>
            <a:ext cx="12969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3" name="Line 31"/>
          <p:cNvSpPr>
            <a:spLocks noChangeShapeType="1"/>
          </p:cNvSpPr>
          <p:nvPr/>
        </p:nvSpPr>
        <p:spPr bwMode="auto">
          <a:xfrm>
            <a:off x="2484438" y="2514600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14" name="Group 32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55393" name="Line 33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4" name="Line 34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5" name="Line 35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6" name="Line 36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7" name="Line 37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15" name="Line 38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6" name="Line 39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17" name="Group 40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55388" name="Line 4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9" name="Line 4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0" name="Line 4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1" name="Line 4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2" name="Line 4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18" name="Line 46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9" name="Line 47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0" name="Line 48"/>
          <p:cNvSpPr>
            <a:spLocks noChangeShapeType="1"/>
          </p:cNvSpPr>
          <p:nvPr/>
        </p:nvSpPr>
        <p:spPr bwMode="auto">
          <a:xfrm flipH="1">
            <a:off x="21986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1" name="Line 49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2" name="Text Box 50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55323" name="Text Box 51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55327" name="Line 55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0" name="AutoShape 58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31" name="Line 61"/>
          <p:cNvSpPr>
            <a:spLocks noChangeShapeType="1"/>
          </p:cNvSpPr>
          <p:nvPr/>
        </p:nvSpPr>
        <p:spPr bwMode="auto">
          <a:xfrm>
            <a:off x="2124075" y="2514600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2" name="Line 62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" name="Line 47"/>
          <p:cNvSpPr>
            <a:spLocks noChangeShapeType="1"/>
          </p:cNvSpPr>
          <p:nvPr/>
        </p:nvSpPr>
        <p:spPr bwMode="auto">
          <a:xfrm flipV="1">
            <a:off x="2209799" y="20574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2" name="Rectangle 113"/>
          <p:cNvSpPr>
            <a:spLocks noChangeArrowheads="1"/>
          </p:cNvSpPr>
          <p:nvPr/>
        </p:nvSpPr>
        <p:spPr bwMode="auto">
          <a:xfrm>
            <a:off x="2133600" y="2209801"/>
            <a:ext cx="152399" cy="152399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l-GR" altLang="de-DE" sz="1000" dirty="0"/>
          </a:p>
        </p:txBody>
      </p:sp>
      <p:sp>
        <p:nvSpPr>
          <p:cNvPr id="73" name="Line 47"/>
          <p:cNvSpPr>
            <a:spLocks noChangeShapeType="1"/>
          </p:cNvSpPr>
          <p:nvPr/>
        </p:nvSpPr>
        <p:spPr bwMode="auto">
          <a:xfrm flipV="1">
            <a:off x="2209799" y="23622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8" name="Text Box 24"/>
          <p:cNvSpPr txBox="1">
            <a:spLocks noChangeArrowheads="1"/>
          </p:cNvSpPr>
          <p:nvPr/>
        </p:nvSpPr>
        <p:spPr bwMode="auto">
          <a:xfrm>
            <a:off x="1752600" y="2133600"/>
            <a:ext cx="378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Z</a:t>
            </a:r>
            <a:r>
              <a:rPr lang="de-DE" altLang="de-DE" baseline="-25000" dirty="0" smtClean="0"/>
              <a:t>IN</a:t>
            </a:r>
            <a:endParaRPr lang="de-DE" altLang="de-DE" baseline="-25000" dirty="0"/>
          </a:p>
        </p:txBody>
      </p:sp>
      <p:sp>
        <p:nvSpPr>
          <p:cNvPr id="74" name="Oval 57"/>
          <p:cNvSpPr>
            <a:spLocks noChangeArrowheads="1"/>
          </p:cNvSpPr>
          <p:nvPr/>
        </p:nvSpPr>
        <p:spPr bwMode="auto">
          <a:xfrm>
            <a:off x="228600" y="2362200"/>
            <a:ext cx="321548" cy="304800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75" name="Line 59"/>
          <p:cNvSpPr>
            <a:spLocks noChangeShapeType="1"/>
          </p:cNvSpPr>
          <p:nvPr/>
        </p:nvSpPr>
        <p:spPr bwMode="auto">
          <a:xfrm>
            <a:off x="381000" y="2057400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7" name="AutoShape 63"/>
          <p:cNvSpPr>
            <a:spLocks noChangeArrowheads="1"/>
          </p:cNvSpPr>
          <p:nvPr/>
        </p:nvSpPr>
        <p:spPr bwMode="auto">
          <a:xfrm rot="10800000">
            <a:off x="228600" y="29718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79" name="Line 59"/>
          <p:cNvSpPr>
            <a:spLocks noChangeShapeType="1"/>
          </p:cNvSpPr>
          <p:nvPr/>
        </p:nvSpPr>
        <p:spPr bwMode="auto">
          <a:xfrm>
            <a:off x="363538" y="2667000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80" name="Group 40"/>
          <p:cNvGrpSpPr>
            <a:grpSpLocks/>
          </p:cNvGrpSpPr>
          <p:nvPr/>
        </p:nvGrpSpPr>
        <p:grpSpPr bwMode="auto">
          <a:xfrm>
            <a:off x="381000" y="1828800"/>
            <a:ext cx="1079500" cy="457200"/>
            <a:chOff x="1248" y="1071"/>
            <a:chExt cx="815" cy="273"/>
          </a:xfrm>
        </p:grpSpPr>
        <p:sp>
          <p:nvSpPr>
            <p:cNvPr id="81" name="Line 4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" name="Line 4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3" name="Line 4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4" name="Line 4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5" name="Line 4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cxnSp>
        <p:nvCxnSpPr>
          <p:cNvPr id="4" name="Gerade Verbindung 3"/>
          <p:cNvCxnSpPr/>
          <p:nvPr/>
        </p:nvCxnSpPr>
        <p:spPr bwMode="auto">
          <a:xfrm>
            <a:off x="4495800" y="2286000"/>
            <a:ext cx="0" cy="11430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3733800" y="3429000"/>
            <a:ext cx="1524000" cy="0"/>
          </a:xfrm>
          <a:prstGeom prst="line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733800" y="3581400"/>
            <a:ext cx="1524000" cy="0"/>
          </a:xfrm>
          <a:prstGeom prst="line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4495800" y="3581400"/>
            <a:ext cx="0" cy="11430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AutoShape 58"/>
          <p:cNvSpPr>
            <a:spLocks noChangeArrowheads="1"/>
          </p:cNvSpPr>
          <p:nvPr/>
        </p:nvSpPr>
        <p:spPr bwMode="auto">
          <a:xfrm rot="10800000">
            <a:off x="4343400" y="47244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" name="Textfeld 1"/>
          <p:cNvSpPr txBox="1"/>
          <p:nvPr/>
        </p:nvSpPr>
        <p:spPr>
          <a:xfrm>
            <a:off x="228600" y="1524000"/>
            <a:ext cx="13773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Schwache Quelle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4783598" y="3124200"/>
            <a:ext cx="954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Große Last</a:t>
            </a:r>
            <a:endParaRPr lang="de-DE" dirty="0"/>
          </a:p>
        </p:txBody>
      </p:sp>
      <p:sp>
        <p:nvSpPr>
          <p:cNvPr id="78" name="Textfeld 77"/>
          <p:cNvSpPr txBox="1"/>
          <p:nvPr/>
        </p:nvSpPr>
        <p:spPr>
          <a:xfrm>
            <a:off x="2552387" y="1524000"/>
            <a:ext cx="16065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Impedanzanpassung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509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6D0C832-513A-43B4-A9B9-1BB9167FD98A}" type="slidenum">
              <a:rPr lang="de-DE" altLang="de-DE" sz="1400">
                <a:latin typeface="Arial" charset="0"/>
              </a:rPr>
              <a:pPr/>
              <a:t>21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54276" name="AutoShape 3"/>
          <p:cNvSpPr>
            <a:spLocks noChangeArrowheads="1"/>
          </p:cNvSpPr>
          <p:nvPr/>
        </p:nvSpPr>
        <p:spPr bwMode="auto">
          <a:xfrm rot="5400000">
            <a:off x="2699544" y="1772444"/>
            <a:ext cx="863600" cy="10080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2692400" y="1916113"/>
            <a:ext cx="295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4278" name="Text Box 5"/>
          <p:cNvSpPr txBox="1">
            <a:spLocks noChangeArrowheads="1"/>
          </p:cNvSpPr>
          <p:nvPr/>
        </p:nvSpPr>
        <p:spPr bwMode="auto">
          <a:xfrm>
            <a:off x="2698750" y="2349500"/>
            <a:ext cx="23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</a:t>
            </a:r>
          </a:p>
        </p:txBody>
      </p:sp>
      <p:sp>
        <p:nvSpPr>
          <p:cNvPr id="54279" name="Text Box 6"/>
          <p:cNvSpPr txBox="1">
            <a:spLocks noChangeArrowheads="1"/>
          </p:cNvSpPr>
          <p:nvPr/>
        </p:nvSpPr>
        <p:spPr bwMode="auto">
          <a:xfrm>
            <a:off x="3271838" y="2420938"/>
            <a:ext cx="492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GU</a:t>
            </a:r>
            <a:r>
              <a:rPr lang="de-DE" altLang="de-DE" baseline="-25000"/>
              <a:t>IN</a:t>
            </a:r>
          </a:p>
        </p:txBody>
      </p:sp>
      <p:sp>
        <p:nvSpPr>
          <p:cNvPr id="54280" name="Text Box 7"/>
          <p:cNvSpPr txBox="1">
            <a:spLocks noChangeArrowheads="1"/>
          </p:cNvSpPr>
          <p:nvPr/>
        </p:nvSpPr>
        <p:spPr bwMode="auto">
          <a:xfrm>
            <a:off x="2916238" y="213360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grpSp>
        <p:nvGrpSpPr>
          <p:cNvPr id="54281" name="Group 8"/>
          <p:cNvGrpSpPr>
            <a:grpSpLocks/>
          </p:cNvGrpSpPr>
          <p:nvPr/>
        </p:nvGrpSpPr>
        <p:grpSpPr bwMode="auto">
          <a:xfrm>
            <a:off x="3059113" y="2205038"/>
            <a:ext cx="550862" cy="503237"/>
            <a:chOff x="2291" y="2523"/>
            <a:chExt cx="998" cy="1045"/>
          </a:xfrm>
        </p:grpSpPr>
        <p:grpSp>
          <p:nvGrpSpPr>
            <p:cNvPr id="54377" name="Group 9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54391" name="Line 10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92" name="Line 11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54378" name="Group 12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54389" name="Line 13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90" name="Line 14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4379" name="Line 15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80" name="Line 16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81" name="Line 17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54382" name="Group 18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54384" name="Line 19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5" name="Line 20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6" name="Line 21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7" name="Line 22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4388" name="Line 23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4383" name="AutoShape 24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54282" name="Text Box 25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54283" name="Rectangle 26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284" name="Rectangle 27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285" name="Rectangle 28"/>
          <p:cNvSpPr>
            <a:spLocks noChangeArrowheads="1"/>
          </p:cNvSpPr>
          <p:nvPr/>
        </p:nvSpPr>
        <p:spPr bwMode="auto">
          <a:xfrm>
            <a:off x="827088" y="1989138"/>
            <a:ext cx="865187" cy="143986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286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R</a:t>
            </a:r>
            <a:r>
              <a:rPr lang="de-DE" altLang="de-DE" baseline="-25000" dirty="0" smtClean="0"/>
              <a:t>OUT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without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amplifier</a:t>
            </a:r>
            <a:r>
              <a:rPr lang="de-DE" altLang="de-DE" dirty="0" smtClean="0"/>
              <a:t> </a:t>
            </a:r>
          </a:p>
        </p:txBody>
      </p:sp>
      <p:sp>
        <p:nvSpPr>
          <p:cNvPr id="54287" name="Line 30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88" name="Line 31"/>
          <p:cNvSpPr>
            <a:spLocks noChangeShapeType="1"/>
          </p:cNvSpPr>
          <p:nvPr/>
        </p:nvSpPr>
        <p:spPr bwMode="auto">
          <a:xfrm>
            <a:off x="1258888" y="2060575"/>
            <a:ext cx="10096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89" name="Line 32"/>
          <p:cNvSpPr>
            <a:spLocks noChangeShapeType="1"/>
          </p:cNvSpPr>
          <p:nvPr/>
        </p:nvSpPr>
        <p:spPr bwMode="auto">
          <a:xfrm>
            <a:off x="2484438" y="24923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4290" name="Group 33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54372" name="Line 34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73" name="Line 35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74" name="Line 36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75" name="Line 37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76" name="Line 38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4291" name="Line 39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92" name="Line 40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4293" name="Group 41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54367" name="Line 42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68" name="Line 43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69" name="Line 44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70" name="Line 45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71" name="Line 46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4294" name="Line 47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95" name="Line 48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96" name="Line 49"/>
          <p:cNvSpPr>
            <a:spLocks noChangeShapeType="1"/>
          </p:cNvSpPr>
          <p:nvPr/>
        </p:nvSpPr>
        <p:spPr bwMode="auto">
          <a:xfrm flipH="1">
            <a:off x="21224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97" name="Line 50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298" name="Text Box 51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54299" name="Text Box 52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54300" name="Text Box 53"/>
          <p:cNvSpPr txBox="1">
            <a:spLocks noChangeArrowheads="1"/>
          </p:cNvSpPr>
          <p:nvPr/>
        </p:nvSpPr>
        <p:spPr bwMode="auto">
          <a:xfrm>
            <a:off x="896699" y="2060575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54301" name="Text Box 54"/>
          <p:cNvSpPr txBox="1">
            <a:spLocks noChangeArrowheads="1"/>
          </p:cNvSpPr>
          <p:nvPr/>
        </p:nvSpPr>
        <p:spPr bwMode="auto">
          <a:xfrm>
            <a:off x="1258888" y="20605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4302" name="AutoShape 55"/>
          <p:cNvSpPr>
            <a:spLocks noChangeArrowheads="1"/>
          </p:cNvSpPr>
          <p:nvPr/>
        </p:nvSpPr>
        <p:spPr bwMode="auto">
          <a:xfrm rot="10800000">
            <a:off x="1114425" y="32131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303" name="Line 56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04" name="Line 57"/>
          <p:cNvSpPr>
            <a:spLocks noChangeShapeType="1"/>
          </p:cNvSpPr>
          <p:nvPr/>
        </p:nvSpPr>
        <p:spPr bwMode="auto">
          <a:xfrm>
            <a:off x="4500563" y="29241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05" name="AutoShape 58"/>
          <p:cNvSpPr>
            <a:spLocks noChangeArrowheads="1"/>
          </p:cNvSpPr>
          <p:nvPr/>
        </p:nvSpPr>
        <p:spPr bwMode="auto">
          <a:xfrm rot="10800000">
            <a:off x="4357688" y="32115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306" name="AutoShape 59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307" name="Text Box 60"/>
          <p:cNvSpPr txBox="1">
            <a:spLocks noChangeArrowheads="1"/>
          </p:cNvSpPr>
          <p:nvPr/>
        </p:nvSpPr>
        <p:spPr bwMode="auto">
          <a:xfrm>
            <a:off x="1977949" y="1700213"/>
            <a:ext cx="3113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endParaRPr lang="de-DE" altLang="de-DE" dirty="0"/>
          </a:p>
        </p:txBody>
      </p:sp>
      <p:sp>
        <p:nvSpPr>
          <p:cNvPr id="54308" name="Text Box 61"/>
          <p:cNvSpPr txBox="1">
            <a:spLocks noChangeArrowheads="1"/>
          </p:cNvSpPr>
          <p:nvPr/>
        </p:nvSpPr>
        <p:spPr bwMode="auto">
          <a:xfrm>
            <a:off x="2296633" y="1700213"/>
            <a:ext cx="3946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r>
              <a:rPr lang="de-DE" altLang="de-DE" dirty="0"/>
              <a:t>*</a:t>
            </a:r>
          </a:p>
        </p:txBody>
      </p:sp>
      <p:sp>
        <p:nvSpPr>
          <p:cNvPr id="54309" name="Line 62"/>
          <p:cNvSpPr>
            <a:spLocks noChangeShapeType="1"/>
          </p:cNvSpPr>
          <p:nvPr/>
        </p:nvSpPr>
        <p:spPr bwMode="auto">
          <a:xfrm>
            <a:off x="2124075" y="249237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10" name="Line 63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11" name="Line 64"/>
          <p:cNvSpPr>
            <a:spLocks noChangeShapeType="1"/>
          </p:cNvSpPr>
          <p:nvPr/>
        </p:nvSpPr>
        <p:spPr bwMode="auto">
          <a:xfrm flipH="1">
            <a:off x="2268538" y="20605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12" name="Line 65"/>
          <p:cNvSpPr>
            <a:spLocks noChangeShapeType="1"/>
          </p:cNvSpPr>
          <p:nvPr/>
        </p:nvSpPr>
        <p:spPr bwMode="auto">
          <a:xfrm flipH="1">
            <a:off x="2268538" y="24923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13" name="Line 66"/>
          <p:cNvSpPr>
            <a:spLocks noChangeShapeType="1"/>
          </p:cNvSpPr>
          <p:nvPr/>
        </p:nvSpPr>
        <p:spPr bwMode="auto">
          <a:xfrm>
            <a:off x="1258888" y="2060575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14" name="Line 68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15" name="Oval 69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316" name="Line 70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17" name="Line 71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18" name="Line 72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19" name="Line 73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0" name="Line 74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1" name="Line 75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2" name="Line 76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3" name="Oval 77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324" name="Line 78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5" name="Line 79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6" name="Line 80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7" name="Line 81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8" name="Line 82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9" name="Oval 83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54330" name="Group 84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54362" name="Line 85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63" name="Line 86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64" name="Line 87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65" name="Line 88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66" name="Line 89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4331" name="Line 90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2" name="Line 91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3" name="Line 92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4" name="Line 93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5" name="Line 94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6" name="Line 95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7" name="Line 96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8" name="AutoShape 97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339" name="Line 98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0" name="Line 99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1" name="Line 100"/>
          <p:cNvSpPr>
            <a:spLocks noChangeShapeType="1"/>
          </p:cNvSpPr>
          <p:nvPr/>
        </p:nvSpPr>
        <p:spPr bwMode="auto">
          <a:xfrm>
            <a:off x="7019925" y="1196975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2" name="Line 101"/>
          <p:cNvSpPr>
            <a:spLocks noChangeShapeType="1"/>
          </p:cNvSpPr>
          <p:nvPr/>
        </p:nvSpPr>
        <p:spPr bwMode="auto">
          <a:xfrm>
            <a:off x="7019925" y="1341438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3" name="Line 102"/>
          <p:cNvSpPr>
            <a:spLocks noChangeShapeType="1"/>
          </p:cNvSpPr>
          <p:nvPr/>
        </p:nvSpPr>
        <p:spPr bwMode="auto">
          <a:xfrm>
            <a:off x="6804025" y="11969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4" name="Line 103"/>
          <p:cNvSpPr>
            <a:spLocks noChangeShapeType="1"/>
          </p:cNvSpPr>
          <p:nvPr/>
        </p:nvSpPr>
        <p:spPr bwMode="auto">
          <a:xfrm>
            <a:off x="6804025" y="13414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5" name="Line 105"/>
          <p:cNvSpPr>
            <a:spLocks noChangeShapeType="1"/>
          </p:cNvSpPr>
          <p:nvPr/>
        </p:nvSpPr>
        <p:spPr bwMode="auto">
          <a:xfrm rot="10800000">
            <a:off x="86042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6" name="Line 106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7" name="Line 107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8" name="Line 108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9" name="Line 109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50" name="Line 111"/>
          <p:cNvSpPr>
            <a:spLocks noChangeShapeType="1"/>
          </p:cNvSpPr>
          <p:nvPr/>
        </p:nvSpPr>
        <p:spPr bwMode="auto">
          <a:xfrm>
            <a:off x="59404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51" name="Rectangle 112"/>
          <p:cNvSpPr>
            <a:spLocks noChangeArrowheads="1"/>
          </p:cNvSpPr>
          <p:nvPr/>
        </p:nvSpPr>
        <p:spPr bwMode="auto">
          <a:xfrm>
            <a:off x="4787900" y="4508500"/>
            <a:ext cx="4176713" cy="129698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54352" name="Object 113"/>
          <p:cNvGraphicFramePr>
            <a:graphicFrameLocks noChangeAspect="1"/>
          </p:cNvGraphicFramePr>
          <p:nvPr/>
        </p:nvGraphicFramePr>
        <p:xfrm>
          <a:off x="5194300" y="4933950"/>
          <a:ext cx="3100388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22" name="Formel" r:id="rId3" imgW="1498600" imgH="228600" progId="Equation.3">
                  <p:embed/>
                </p:oleObj>
              </mc:Choice>
              <mc:Fallback>
                <p:oleObj name="Formel" r:id="rId3" imgW="1498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4300" y="4933950"/>
                        <a:ext cx="3100388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53" name="Line 116"/>
          <p:cNvSpPr>
            <a:spLocks noChangeShapeType="1"/>
          </p:cNvSpPr>
          <p:nvPr/>
        </p:nvSpPr>
        <p:spPr bwMode="auto">
          <a:xfrm>
            <a:off x="2484438" y="20605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54" name="Line 118"/>
          <p:cNvSpPr>
            <a:spLocks noChangeShapeType="1"/>
          </p:cNvSpPr>
          <p:nvPr/>
        </p:nvSpPr>
        <p:spPr bwMode="auto">
          <a:xfrm>
            <a:off x="70199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55" name="Rectangle 119"/>
          <p:cNvSpPr>
            <a:spLocks noChangeArrowheads="1"/>
          </p:cNvSpPr>
          <p:nvPr/>
        </p:nvSpPr>
        <p:spPr bwMode="auto">
          <a:xfrm>
            <a:off x="4356100" y="2492375"/>
            <a:ext cx="303213" cy="404813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de-DE" sz="1000"/>
              <a:t>Ω</a:t>
            </a:r>
          </a:p>
        </p:txBody>
      </p:sp>
      <p:sp>
        <p:nvSpPr>
          <p:cNvPr id="54356" name="Text Box 120"/>
          <p:cNvSpPr txBox="1">
            <a:spLocks noChangeArrowheads="1"/>
          </p:cNvSpPr>
          <p:nvPr/>
        </p:nvSpPr>
        <p:spPr bwMode="auto">
          <a:xfrm>
            <a:off x="4467225" y="2665413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357" name="Line 121"/>
          <p:cNvSpPr>
            <a:spLocks noChangeShapeType="1"/>
          </p:cNvSpPr>
          <p:nvPr/>
        </p:nvSpPr>
        <p:spPr bwMode="auto">
          <a:xfrm flipV="1">
            <a:off x="4508500" y="2533650"/>
            <a:ext cx="50800" cy="793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4358" name="Group 122"/>
          <p:cNvGrpSpPr>
            <a:grpSpLocks/>
          </p:cNvGrpSpPr>
          <p:nvPr/>
        </p:nvGrpSpPr>
        <p:grpSpPr bwMode="auto">
          <a:xfrm>
            <a:off x="4406900" y="2533650"/>
            <a:ext cx="201613" cy="39688"/>
            <a:chOff x="3334" y="2659"/>
            <a:chExt cx="181" cy="45"/>
          </a:xfrm>
        </p:grpSpPr>
        <p:sp>
          <p:nvSpPr>
            <p:cNvPr id="54360" name="Arc 123"/>
            <p:cNvSpPr>
              <a:spLocks/>
            </p:cNvSpPr>
            <p:nvPr/>
          </p:nvSpPr>
          <p:spPr bwMode="auto">
            <a:xfrm>
              <a:off x="342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61" name="Arc 124"/>
            <p:cNvSpPr>
              <a:spLocks/>
            </p:cNvSpPr>
            <p:nvPr/>
          </p:nvSpPr>
          <p:spPr bwMode="auto">
            <a:xfrm flipH="1">
              <a:off x="333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4359" name="Line 125"/>
          <p:cNvSpPr>
            <a:spLocks noChangeShapeType="1"/>
          </p:cNvSpPr>
          <p:nvPr/>
        </p:nvSpPr>
        <p:spPr bwMode="auto">
          <a:xfrm>
            <a:off x="4500563" y="2276475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590800" y="12954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9852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F131E2A-2E19-4B18-A885-B3E827970A73}" type="slidenum">
              <a:rPr lang="de-DE" altLang="de-DE" sz="1400">
                <a:latin typeface="Arial" charset="0"/>
              </a:rPr>
              <a:pPr/>
              <a:t>22</a:t>
            </a:fld>
            <a:endParaRPr lang="de-DE" altLang="de-DE" sz="1400">
              <a:latin typeface="Arial" charset="0"/>
            </a:endParaRPr>
          </a:p>
        </p:txBody>
      </p:sp>
      <p:grpSp>
        <p:nvGrpSpPr>
          <p:cNvPr id="52228" name="Group 2"/>
          <p:cNvGrpSpPr>
            <a:grpSpLocks/>
          </p:cNvGrpSpPr>
          <p:nvPr/>
        </p:nvGrpSpPr>
        <p:grpSpPr bwMode="auto">
          <a:xfrm>
            <a:off x="2627313" y="1844675"/>
            <a:ext cx="1136650" cy="863600"/>
            <a:chOff x="1655" y="1162"/>
            <a:chExt cx="716" cy="544"/>
          </a:xfrm>
        </p:grpSpPr>
        <p:sp>
          <p:nvSpPr>
            <p:cNvPr id="52324" name="AutoShape 3"/>
            <p:cNvSpPr>
              <a:spLocks noChangeArrowheads="1"/>
            </p:cNvSpPr>
            <p:nvPr/>
          </p:nvSpPr>
          <p:spPr bwMode="auto">
            <a:xfrm rot="5400000">
              <a:off x="1701" y="1116"/>
              <a:ext cx="544" cy="635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2325" name="Text Box 4"/>
            <p:cNvSpPr txBox="1">
              <a:spLocks noChangeArrowheads="1"/>
            </p:cNvSpPr>
            <p:nvPr/>
          </p:nvSpPr>
          <p:spPr bwMode="auto">
            <a:xfrm>
              <a:off x="1696" y="1207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sp>
          <p:nvSpPr>
            <p:cNvPr id="52326" name="Text Box 5"/>
            <p:cNvSpPr txBox="1">
              <a:spLocks noChangeArrowheads="1"/>
            </p:cNvSpPr>
            <p:nvPr/>
          </p:nvSpPr>
          <p:spPr bwMode="auto">
            <a:xfrm>
              <a:off x="1700" y="1480"/>
              <a:ext cx="1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-</a:t>
              </a:r>
            </a:p>
          </p:txBody>
        </p:sp>
        <p:sp>
          <p:nvSpPr>
            <p:cNvPr id="52327" name="Text Box 6"/>
            <p:cNvSpPr txBox="1">
              <a:spLocks noChangeArrowheads="1"/>
            </p:cNvSpPr>
            <p:nvPr/>
          </p:nvSpPr>
          <p:spPr bwMode="auto">
            <a:xfrm>
              <a:off x="2061" y="1525"/>
              <a:ext cx="31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GU</a:t>
              </a:r>
              <a:r>
                <a:rPr lang="de-DE" altLang="de-DE" baseline="-25000"/>
                <a:t>IN</a:t>
              </a:r>
            </a:p>
          </p:txBody>
        </p:sp>
        <p:sp>
          <p:nvSpPr>
            <p:cNvPr id="52328" name="Text Box 7"/>
            <p:cNvSpPr txBox="1">
              <a:spLocks noChangeArrowheads="1"/>
            </p:cNvSpPr>
            <p:nvPr/>
          </p:nvSpPr>
          <p:spPr bwMode="auto">
            <a:xfrm>
              <a:off x="1837" y="1344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grpSp>
          <p:nvGrpSpPr>
            <p:cNvPr id="52329" name="Group 8"/>
            <p:cNvGrpSpPr>
              <a:grpSpLocks/>
            </p:cNvGrpSpPr>
            <p:nvPr/>
          </p:nvGrpSpPr>
          <p:grpSpPr bwMode="auto">
            <a:xfrm>
              <a:off x="1927" y="1389"/>
              <a:ext cx="347" cy="317"/>
              <a:chOff x="2291" y="2523"/>
              <a:chExt cx="998" cy="1045"/>
            </a:xfrm>
          </p:grpSpPr>
          <p:grpSp>
            <p:nvGrpSpPr>
              <p:cNvPr id="52330" name="Group 9"/>
              <p:cNvGrpSpPr>
                <a:grpSpLocks/>
              </p:cNvGrpSpPr>
              <p:nvPr/>
            </p:nvGrpSpPr>
            <p:grpSpPr bwMode="auto">
              <a:xfrm>
                <a:off x="2517" y="2795"/>
                <a:ext cx="228" cy="499"/>
                <a:chOff x="2109" y="1616"/>
                <a:chExt cx="227" cy="452"/>
              </a:xfrm>
            </p:grpSpPr>
            <p:sp>
              <p:nvSpPr>
                <p:cNvPr id="52344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2345" name="Line 11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52331" name="Group 12"/>
              <p:cNvGrpSpPr>
                <a:grpSpLocks/>
              </p:cNvGrpSpPr>
              <p:nvPr/>
            </p:nvGrpSpPr>
            <p:grpSpPr bwMode="auto">
              <a:xfrm flipH="1">
                <a:off x="2291" y="2795"/>
                <a:ext cx="227" cy="499"/>
                <a:chOff x="2109" y="1616"/>
                <a:chExt cx="227" cy="452"/>
              </a:xfrm>
            </p:grpSpPr>
            <p:sp>
              <p:nvSpPr>
                <p:cNvPr id="52342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2343" name="Line 14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52332" name="Line 15"/>
              <p:cNvSpPr>
                <a:spLocks noChangeShapeType="1"/>
              </p:cNvSpPr>
              <p:nvPr/>
            </p:nvSpPr>
            <p:spPr bwMode="auto">
              <a:xfrm flipH="1">
                <a:off x="2517" y="2660"/>
                <a:ext cx="1" cy="135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2333" name="Line 16"/>
              <p:cNvSpPr>
                <a:spLocks noChangeShapeType="1"/>
              </p:cNvSpPr>
              <p:nvPr/>
            </p:nvSpPr>
            <p:spPr bwMode="auto">
              <a:xfrm>
                <a:off x="2518" y="3295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2334" name="Line 17"/>
              <p:cNvSpPr>
                <a:spLocks noChangeShapeType="1"/>
              </p:cNvSpPr>
              <p:nvPr/>
            </p:nvSpPr>
            <p:spPr bwMode="auto">
              <a:xfrm>
                <a:off x="2518" y="2660"/>
                <a:ext cx="317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52335" name="Group 18"/>
              <p:cNvGrpSpPr>
                <a:grpSpLocks/>
              </p:cNvGrpSpPr>
              <p:nvPr/>
            </p:nvGrpSpPr>
            <p:grpSpPr bwMode="auto">
              <a:xfrm rot="10800000">
                <a:off x="2609" y="2523"/>
                <a:ext cx="680" cy="273"/>
                <a:chOff x="1248" y="1071"/>
                <a:chExt cx="815" cy="273"/>
              </a:xfrm>
            </p:grpSpPr>
            <p:sp>
              <p:nvSpPr>
                <p:cNvPr id="52337" name="Line 19"/>
                <p:cNvSpPr>
                  <a:spLocks noChangeShapeType="1"/>
                </p:cNvSpPr>
                <p:nvPr/>
              </p:nvSpPr>
              <p:spPr bwMode="auto">
                <a:xfrm>
                  <a:off x="1248" y="1208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2338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519" y="1071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2339" name="Line 21"/>
                <p:cNvSpPr>
                  <a:spLocks noChangeShapeType="1"/>
                </p:cNvSpPr>
                <p:nvPr/>
              </p:nvSpPr>
              <p:spPr bwMode="auto">
                <a:xfrm>
                  <a:off x="1611" y="1072"/>
                  <a:ext cx="90" cy="272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2340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701" y="1207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2341" name="Line 23"/>
                <p:cNvSpPr>
                  <a:spLocks noChangeShapeType="1"/>
                </p:cNvSpPr>
                <p:nvPr/>
              </p:nvSpPr>
              <p:spPr bwMode="auto">
                <a:xfrm>
                  <a:off x="1791" y="1207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52336" name="AutoShape 24"/>
              <p:cNvSpPr>
                <a:spLocks noChangeArrowheads="1"/>
              </p:cNvSpPr>
              <p:nvPr/>
            </p:nvSpPr>
            <p:spPr bwMode="auto">
              <a:xfrm rot="10800000">
                <a:off x="2428" y="3476"/>
                <a:ext cx="182" cy="92"/>
              </a:xfrm>
              <a:prstGeom prst="triangle">
                <a:avLst>
                  <a:gd name="adj" fmla="val 50000"/>
                </a:avLst>
              </a:prstGeom>
              <a:noFill/>
              <a:ln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sp>
        <p:nvSpPr>
          <p:cNvPr id="52229" name="Text Box 25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52230" name="Rectangle 26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31" name="Rectangle 27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32" name="Rectangle 28"/>
          <p:cNvSpPr>
            <a:spLocks noChangeArrowheads="1"/>
          </p:cNvSpPr>
          <p:nvPr/>
        </p:nvSpPr>
        <p:spPr bwMode="auto">
          <a:xfrm>
            <a:off x="827088" y="1989138"/>
            <a:ext cx="865187" cy="143986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3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Short-</a:t>
            </a:r>
            <a:r>
              <a:rPr lang="de-DE" altLang="de-DE" dirty="0" err="1" smtClean="0"/>
              <a:t>circuit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loop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gain</a:t>
            </a:r>
            <a:r>
              <a:rPr lang="de-DE" altLang="de-DE" dirty="0" smtClean="0"/>
              <a:t> </a:t>
            </a:r>
          </a:p>
        </p:txBody>
      </p:sp>
      <p:sp>
        <p:nvSpPr>
          <p:cNvPr id="52234" name="Line 30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35" name="Line 31"/>
          <p:cNvSpPr>
            <a:spLocks noChangeShapeType="1"/>
          </p:cNvSpPr>
          <p:nvPr/>
        </p:nvSpPr>
        <p:spPr bwMode="auto">
          <a:xfrm>
            <a:off x="1258888" y="2060575"/>
            <a:ext cx="10096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36" name="Line 32"/>
          <p:cNvSpPr>
            <a:spLocks noChangeShapeType="1"/>
          </p:cNvSpPr>
          <p:nvPr/>
        </p:nvSpPr>
        <p:spPr bwMode="auto">
          <a:xfrm>
            <a:off x="2484438" y="24923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2237" name="Group 33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52319" name="Line 34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20" name="Line 35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21" name="Line 36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22" name="Line 37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23" name="Line 38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2238" name="Line 39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39" name="Line 40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2240" name="Group 41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52314" name="Line 42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5" name="Line 43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6" name="Line 44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7" name="Line 45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8" name="Line 46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2241" name="Line 47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42" name="Line 48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43" name="Line 49"/>
          <p:cNvSpPr>
            <a:spLocks noChangeShapeType="1"/>
          </p:cNvSpPr>
          <p:nvPr/>
        </p:nvSpPr>
        <p:spPr bwMode="auto">
          <a:xfrm flipH="1">
            <a:off x="21224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44" name="Line 50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45" name="Text Box 51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52246" name="Text Box 52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52247" name="Text Box 53"/>
          <p:cNvSpPr txBox="1">
            <a:spLocks noChangeArrowheads="1"/>
          </p:cNvSpPr>
          <p:nvPr/>
        </p:nvSpPr>
        <p:spPr bwMode="auto">
          <a:xfrm>
            <a:off x="896699" y="2060575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52248" name="Text Box 54"/>
          <p:cNvSpPr txBox="1">
            <a:spLocks noChangeArrowheads="1"/>
          </p:cNvSpPr>
          <p:nvPr/>
        </p:nvSpPr>
        <p:spPr bwMode="auto">
          <a:xfrm>
            <a:off x="1258888" y="20605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2249" name="AutoShape 55"/>
          <p:cNvSpPr>
            <a:spLocks noChangeArrowheads="1"/>
          </p:cNvSpPr>
          <p:nvPr/>
        </p:nvSpPr>
        <p:spPr bwMode="auto">
          <a:xfrm rot="10800000">
            <a:off x="1114425" y="32131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50" name="Line 57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51" name="Line 58"/>
          <p:cNvSpPr>
            <a:spLocks noChangeShapeType="1"/>
          </p:cNvSpPr>
          <p:nvPr/>
        </p:nvSpPr>
        <p:spPr bwMode="auto">
          <a:xfrm>
            <a:off x="4500563" y="29241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52" name="AutoShape 59"/>
          <p:cNvSpPr>
            <a:spLocks noChangeArrowheads="1"/>
          </p:cNvSpPr>
          <p:nvPr/>
        </p:nvSpPr>
        <p:spPr bwMode="auto">
          <a:xfrm rot="10800000">
            <a:off x="4357688" y="32115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53" name="AutoShape 60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54" name="Text Box 62"/>
          <p:cNvSpPr txBox="1">
            <a:spLocks noChangeArrowheads="1"/>
          </p:cNvSpPr>
          <p:nvPr/>
        </p:nvSpPr>
        <p:spPr bwMode="auto">
          <a:xfrm>
            <a:off x="1977949" y="1700213"/>
            <a:ext cx="3113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endParaRPr lang="de-DE" altLang="de-DE" dirty="0"/>
          </a:p>
        </p:txBody>
      </p:sp>
      <p:sp>
        <p:nvSpPr>
          <p:cNvPr id="52255" name="Text Box 63"/>
          <p:cNvSpPr txBox="1">
            <a:spLocks noChangeArrowheads="1"/>
          </p:cNvSpPr>
          <p:nvPr/>
        </p:nvSpPr>
        <p:spPr bwMode="auto">
          <a:xfrm>
            <a:off x="2296633" y="1700213"/>
            <a:ext cx="3946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r>
              <a:rPr lang="de-DE" altLang="de-DE" dirty="0"/>
              <a:t>*</a:t>
            </a:r>
          </a:p>
        </p:txBody>
      </p:sp>
      <p:sp>
        <p:nvSpPr>
          <p:cNvPr id="52256" name="Line 64"/>
          <p:cNvSpPr>
            <a:spLocks noChangeShapeType="1"/>
          </p:cNvSpPr>
          <p:nvPr/>
        </p:nvSpPr>
        <p:spPr bwMode="auto">
          <a:xfrm>
            <a:off x="2124075" y="249237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57" name="Line 65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58" name="Line 66"/>
          <p:cNvSpPr>
            <a:spLocks noChangeShapeType="1"/>
          </p:cNvSpPr>
          <p:nvPr/>
        </p:nvSpPr>
        <p:spPr bwMode="auto">
          <a:xfrm flipH="1">
            <a:off x="2268538" y="20605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59" name="Line 67"/>
          <p:cNvSpPr>
            <a:spLocks noChangeShapeType="1"/>
          </p:cNvSpPr>
          <p:nvPr/>
        </p:nvSpPr>
        <p:spPr bwMode="auto">
          <a:xfrm flipH="1">
            <a:off x="2268538" y="24923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0" name="Line 68"/>
          <p:cNvSpPr>
            <a:spLocks noChangeShapeType="1"/>
          </p:cNvSpPr>
          <p:nvPr/>
        </p:nvSpPr>
        <p:spPr bwMode="auto">
          <a:xfrm>
            <a:off x="1258888" y="2060575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1" name="Line 69"/>
          <p:cNvSpPr>
            <a:spLocks noChangeShapeType="1"/>
          </p:cNvSpPr>
          <p:nvPr/>
        </p:nvSpPr>
        <p:spPr bwMode="auto">
          <a:xfrm flipV="1">
            <a:off x="2268538" y="2060575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med" len="sm"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2" name="Line 73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3" name="Oval 74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64" name="Line 75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5" name="Line 76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6" name="Line 77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7" name="Line 78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8" name="Line 79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9" name="Line 80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0" name="Line 81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1" name="Oval 82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72" name="Line 83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3" name="Line 84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4" name="Line 85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5" name="Line 86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6" name="Line 87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7" name="Oval 88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52278" name="Group 89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52309" name="Line 90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0" name="Line 91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1" name="Line 92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2" name="Line 93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3" name="Line 94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2279" name="Line 95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0" name="Line 96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1" name="Line 97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2" name="Line 98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3" name="Line 99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4" name="Line 100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5" name="Line 101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6" name="AutoShape 102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87" name="Line 103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8" name="Line 104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9" name="Line 105"/>
          <p:cNvSpPr>
            <a:spLocks noChangeShapeType="1"/>
          </p:cNvSpPr>
          <p:nvPr/>
        </p:nvSpPr>
        <p:spPr bwMode="auto">
          <a:xfrm>
            <a:off x="7019925" y="1196975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0" name="Line 106"/>
          <p:cNvSpPr>
            <a:spLocks noChangeShapeType="1"/>
          </p:cNvSpPr>
          <p:nvPr/>
        </p:nvSpPr>
        <p:spPr bwMode="auto">
          <a:xfrm>
            <a:off x="7019925" y="1341438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1" name="Line 107"/>
          <p:cNvSpPr>
            <a:spLocks noChangeShapeType="1"/>
          </p:cNvSpPr>
          <p:nvPr/>
        </p:nvSpPr>
        <p:spPr bwMode="auto">
          <a:xfrm>
            <a:off x="6804025" y="11969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2" name="Line 108"/>
          <p:cNvSpPr>
            <a:spLocks noChangeShapeType="1"/>
          </p:cNvSpPr>
          <p:nvPr/>
        </p:nvSpPr>
        <p:spPr bwMode="auto">
          <a:xfrm>
            <a:off x="6804025" y="13414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3" name="Line 109"/>
          <p:cNvSpPr>
            <a:spLocks noChangeShapeType="1"/>
          </p:cNvSpPr>
          <p:nvPr/>
        </p:nvSpPr>
        <p:spPr bwMode="auto">
          <a:xfrm rot="10800000">
            <a:off x="7019925" y="1196975"/>
            <a:ext cx="0" cy="144463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4" name="Line 110"/>
          <p:cNvSpPr>
            <a:spLocks noChangeShapeType="1"/>
          </p:cNvSpPr>
          <p:nvPr/>
        </p:nvSpPr>
        <p:spPr bwMode="auto">
          <a:xfrm rot="10800000">
            <a:off x="86042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5" name="Line 111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6" name="Line 112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7" name="Line 113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8" name="Line 114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9" name="Line 115"/>
          <p:cNvSpPr>
            <a:spLocks noChangeShapeType="1"/>
          </p:cNvSpPr>
          <p:nvPr/>
        </p:nvSpPr>
        <p:spPr bwMode="auto">
          <a:xfrm rot="10800000">
            <a:off x="68770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300" name="Line 116"/>
          <p:cNvSpPr>
            <a:spLocks noChangeShapeType="1"/>
          </p:cNvSpPr>
          <p:nvPr/>
        </p:nvSpPr>
        <p:spPr bwMode="auto">
          <a:xfrm>
            <a:off x="59404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301" name="Rectangle 117"/>
          <p:cNvSpPr>
            <a:spLocks noChangeArrowheads="1"/>
          </p:cNvSpPr>
          <p:nvPr/>
        </p:nvSpPr>
        <p:spPr bwMode="auto">
          <a:xfrm>
            <a:off x="6588125" y="4508500"/>
            <a:ext cx="2376488" cy="129698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52302" name="Object 1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2263231"/>
              </p:ext>
            </p:extLst>
          </p:nvPr>
        </p:nvGraphicFramePr>
        <p:xfrm>
          <a:off x="7175500" y="4941888"/>
          <a:ext cx="11303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6" name="Formel" r:id="rId3" imgW="545760" imgH="228600" progId="Equation.3">
                  <p:embed/>
                </p:oleObj>
              </mc:Choice>
              <mc:Fallback>
                <p:oleObj name="Formel" r:id="rId3" imgW="545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0" y="4941888"/>
                        <a:ext cx="11303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303" name="Rectangle 119"/>
          <p:cNvSpPr>
            <a:spLocks noChangeArrowheads="1"/>
          </p:cNvSpPr>
          <p:nvPr/>
        </p:nvSpPr>
        <p:spPr bwMode="auto">
          <a:xfrm>
            <a:off x="6588125" y="3068638"/>
            <a:ext cx="2376488" cy="1296987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52304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497742"/>
              </p:ext>
            </p:extLst>
          </p:nvPr>
        </p:nvGraphicFramePr>
        <p:xfrm>
          <a:off x="6723063" y="3116263"/>
          <a:ext cx="1966912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7" name="Formel" r:id="rId5" imgW="952200" imgH="533160" progId="Equation.3">
                  <p:embed/>
                </p:oleObj>
              </mc:Choice>
              <mc:Fallback>
                <p:oleObj name="Formel" r:id="rId5" imgW="95220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063" y="3116263"/>
                        <a:ext cx="1966912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305" name="Line 122"/>
          <p:cNvSpPr>
            <a:spLocks noChangeShapeType="1"/>
          </p:cNvSpPr>
          <p:nvPr/>
        </p:nvSpPr>
        <p:spPr bwMode="auto">
          <a:xfrm>
            <a:off x="2484438" y="20605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306" name="Oval 121"/>
          <p:cNvSpPr>
            <a:spLocks noChangeArrowheads="1"/>
          </p:cNvSpPr>
          <p:nvPr/>
        </p:nvSpPr>
        <p:spPr bwMode="auto">
          <a:xfrm>
            <a:off x="2411413" y="2205038"/>
            <a:ext cx="142875" cy="144462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307" name="Line 123"/>
          <p:cNvSpPr>
            <a:spLocks noChangeShapeType="1"/>
          </p:cNvSpPr>
          <p:nvPr/>
        </p:nvSpPr>
        <p:spPr bwMode="auto">
          <a:xfrm>
            <a:off x="4500563" y="2276475"/>
            <a:ext cx="0" cy="6477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308" name="Line 124"/>
          <p:cNvSpPr>
            <a:spLocks noChangeShapeType="1"/>
          </p:cNvSpPr>
          <p:nvPr/>
        </p:nvSpPr>
        <p:spPr bwMode="auto">
          <a:xfrm>
            <a:off x="8964613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68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7B16199-A4BC-424B-AE62-780904F1B8E1}" type="slidenum">
              <a:rPr lang="de-DE" altLang="de-DE" sz="1400">
                <a:latin typeface="Arial" charset="0"/>
              </a:rPr>
              <a:pPr/>
              <a:t>23</a:t>
            </a:fld>
            <a:endParaRPr lang="de-DE" altLang="de-DE" sz="1400">
              <a:latin typeface="Arial" charset="0"/>
            </a:endParaRPr>
          </a:p>
        </p:txBody>
      </p:sp>
      <p:grpSp>
        <p:nvGrpSpPr>
          <p:cNvPr id="53252" name="Group 2"/>
          <p:cNvGrpSpPr>
            <a:grpSpLocks/>
          </p:cNvGrpSpPr>
          <p:nvPr/>
        </p:nvGrpSpPr>
        <p:grpSpPr bwMode="auto">
          <a:xfrm>
            <a:off x="2627313" y="1844675"/>
            <a:ext cx="1136650" cy="863600"/>
            <a:chOff x="1655" y="1162"/>
            <a:chExt cx="716" cy="544"/>
          </a:xfrm>
        </p:grpSpPr>
        <p:sp>
          <p:nvSpPr>
            <p:cNvPr id="53346" name="AutoShape 3"/>
            <p:cNvSpPr>
              <a:spLocks noChangeArrowheads="1"/>
            </p:cNvSpPr>
            <p:nvPr/>
          </p:nvSpPr>
          <p:spPr bwMode="auto">
            <a:xfrm rot="5400000">
              <a:off x="1701" y="1116"/>
              <a:ext cx="544" cy="635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47" name="Text Box 4"/>
            <p:cNvSpPr txBox="1">
              <a:spLocks noChangeArrowheads="1"/>
            </p:cNvSpPr>
            <p:nvPr/>
          </p:nvSpPr>
          <p:spPr bwMode="auto">
            <a:xfrm>
              <a:off x="1696" y="1207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sp>
          <p:nvSpPr>
            <p:cNvPr id="53348" name="Text Box 5"/>
            <p:cNvSpPr txBox="1">
              <a:spLocks noChangeArrowheads="1"/>
            </p:cNvSpPr>
            <p:nvPr/>
          </p:nvSpPr>
          <p:spPr bwMode="auto">
            <a:xfrm>
              <a:off x="1700" y="1480"/>
              <a:ext cx="1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-</a:t>
              </a:r>
            </a:p>
          </p:txBody>
        </p:sp>
        <p:sp>
          <p:nvSpPr>
            <p:cNvPr id="53349" name="Text Box 6"/>
            <p:cNvSpPr txBox="1">
              <a:spLocks noChangeArrowheads="1"/>
            </p:cNvSpPr>
            <p:nvPr/>
          </p:nvSpPr>
          <p:spPr bwMode="auto">
            <a:xfrm>
              <a:off x="2061" y="1525"/>
              <a:ext cx="31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GU</a:t>
              </a:r>
              <a:r>
                <a:rPr lang="de-DE" altLang="de-DE" baseline="-25000"/>
                <a:t>IN</a:t>
              </a:r>
            </a:p>
          </p:txBody>
        </p:sp>
        <p:sp>
          <p:nvSpPr>
            <p:cNvPr id="53350" name="Text Box 7"/>
            <p:cNvSpPr txBox="1">
              <a:spLocks noChangeArrowheads="1"/>
            </p:cNvSpPr>
            <p:nvPr/>
          </p:nvSpPr>
          <p:spPr bwMode="auto">
            <a:xfrm>
              <a:off x="1837" y="1344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grpSp>
          <p:nvGrpSpPr>
            <p:cNvPr id="53351" name="Group 8"/>
            <p:cNvGrpSpPr>
              <a:grpSpLocks/>
            </p:cNvGrpSpPr>
            <p:nvPr/>
          </p:nvGrpSpPr>
          <p:grpSpPr bwMode="auto">
            <a:xfrm>
              <a:off x="1927" y="1389"/>
              <a:ext cx="347" cy="317"/>
              <a:chOff x="2291" y="2523"/>
              <a:chExt cx="998" cy="1045"/>
            </a:xfrm>
          </p:grpSpPr>
          <p:grpSp>
            <p:nvGrpSpPr>
              <p:cNvPr id="53352" name="Group 9"/>
              <p:cNvGrpSpPr>
                <a:grpSpLocks/>
              </p:cNvGrpSpPr>
              <p:nvPr/>
            </p:nvGrpSpPr>
            <p:grpSpPr bwMode="auto">
              <a:xfrm>
                <a:off x="2517" y="2795"/>
                <a:ext cx="228" cy="499"/>
                <a:chOff x="2109" y="1616"/>
                <a:chExt cx="227" cy="452"/>
              </a:xfrm>
            </p:grpSpPr>
            <p:sp>
              <p:nvSpPr>
                <p:cNvPr id="53366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3367" name="Line 11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53353" name="Group 12"/>
              <p:cNvGrpSpPr>
                <a:grpSpLocks/>
              </p:cNvGrpSpPr>
              <p:nvPr/>
            </p:nvGrpSpPr>
            <p:grpSpPr bwMode="auto">
              <a:xfrm flipH="1">
                <a:off x="2291" y="2795"/>
                <a:ext cx="227" cy="499"/>
                <a:chOff x="2109" y="1616"/>
                <a:chExt cx="227" cy="452"/>
              </a:xfrm>
            </p:grpSpPr>
            <p:sp>
              <p:nvSpPr>
                <p:cNvPr id="53364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3365" name="Line 14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53354" name="Line 15"/>
              <p:cNvSpPr>
                <a:spLocks noChangeShapeType="1"/>
              </p:cNvSpPr>
              <p:nvPr/>
            </p:nvSpPr>
            <p:spPr bwMode="auto">
              <a:xfrm flipH="1">
                <a:off x="2517" y="2660"/>
                <a:ext cx="1" cy="135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3355" name="Line 16"/>
              <p:cNvSpPr>
                <a:spLocks noChangeShapeType="1"/>
              </p:cNvSpPr>
              <p:nvPr/>
            </p:nvSpPr>
            <p:spPr bwMode="auto">
              <a:xfrm>
                <a:off x="2518" y="3295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3356" name="Line 17"/>
              <p:cNvSpPr>
                <a:spLocks noChangeShapeType="1"/>
              </p:cNvSpPr>
              <p:nvPr/>
            </p:nvSpPr>
            <p:spPr bwMode="auto">
              <a:xfrm>
                <a:off x="2518" y="2660"/>
                <a:ext cx="317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53357" name="Group 18"/>
              <p:cNvGrpSpPr>
                <a:grpSpLocks/>
              </p:cNvGrpSpPr>
              <p:nvPr/>
            </p:nvGrpSpPr>
            <p:grpSpPr bwMode="auto">
              <a:xfrm rot="10800000">
                <a:off x="2609" y="2523"/>
                <a:ext cx="680" cy="273"/>
                <a:chOff x="1248" y="1071"/>
                <a:chExt cx="815" cy="273"/>
              </a:xfrm>
            </p:grpSpPr>
            <p:sp>
              <p:nvSpPr>
                <p:cNvPr id="53359" name="Line 19"/>
                <p:cNvSpPr>
                  <a:spLocks noChangeShapeType="1"/>
                </p:cNvSpPr>
                <p:nvPr/>
              </p:nvSpPr>
              <p:spPr bwMode="auto">
                <a:xfrm>
                  <a:off x="1248" y="1208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3360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519" y="1071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3361" name="Line 21"/>
                <p:cNvSpPr>
                  <a:spLocks noChangeShapeType="1"/>
                </p:cNvSpPr>
                <p:nvPr/>
              </p:nvSpPr>
              <p:spPr bwMode="auto">
                <a:xfrm>
                  <a:off x="1611" y="1072"/>
                  <a:ext cx="90" cy="272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3362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701" y="1207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3363" name="Line 23"/>
                <p:cNvSpPr>
                  <a:spLocks noChangeShapeType="1"/>
                </p:cNvSpPr>
                <p:nvPr/>
              </p:nvSpPr>
              <p:spPr bwMode="auto">
                <a:xfrm>
                  <a:off x="1791" y="1207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53358" name="AutoShape 24"/>
              <p:cNvSpPr>
                <a:spLocks noChangeArrowheads="1"/>
              </p:cNvSpPr>
              <p:nvPr/>
            </p:nvSpPr>
            <p:spPr bwMode="auto">
              <a:xfrm rot="10800000">
                <a:off x="2428" y="3476"/>
                <a:ext cx="182" cy="92"/>
              </a:xfrm>
              <a:prstGeom prst="triangle">
                <a:avLst>
                  <a:gd name="adj" fmla="val 50000"/>
                </a:avLst>
              </a:prstGeom>
              <a:noFill/>
              <a:ln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sp>
        <p:nvSpPr>
          <p:cNvPr id="53253" name="Text Box 25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53254" name="Rectangle 26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55" name="Rectangle 27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56" name="Rectangle 28"/>
          <p:cNvSpPr>
            <a:spLocks noChangeArrowheads="1"/>
          </p:cNvSpPr>
          <p:nvPr/>
        </p:nvSpPr>
        <p:spPr bwMode="auto">
          <a:xfrm>
            <a:off x="827088" y="1989138"/>
            <a:ext cx="865187" cy="143986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57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Open-</a:t>
            </a:r>
            <a:r>
              <a:rPr lang="de-DE" altLang="de-DE" dirty="0" err="1" smtClean="0"/>
              <a:t>circuit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loop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gain</a:t>
            </a:r>
            <a:r>
              <a:rPr lang="de-DE" altLang="de-DE" dirty="0" smtClean="0"/>
              <a:t> </a:t>
            </a:r>
          </a:p>
        </p:txBody>
      </p:sp>
      <p:sp>
        <p:nvSpPr>
          <p:cNvPr id="53258" name="Line 30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59" name="Line 31"/>
          <p:cNvSpPr>
            <a:spLocks noChangeShapeType="1"/>
          </p:cNvSpPr>
          <p:nvPr/>
        </p:nvSpPr>
        <p:spPr bwMode="auto">
          <a:xfrm>
            <a:off x="1258888" y="2060575"/>
            <a:ext cx="10096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60" name="Line 32"/>
          <p:cNvSpPr>
            <a:spLocks noChangeShapeType="1"/>
          </p:cNvSpPr>
          <p:nvPr/>
        </p:nvSpPr>
        <p:spPr bwMode="auto">
          <a:xfrm>
            <a:off x="2484438" y="24923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3261" name="Group 33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53341" name="Line 34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42" name="Line 35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43" name="Line 36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44" name="Line 37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45" name="Line 38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3262" name="Line 39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63" name="Line 40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3264" name="Group 41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53336" name="Line 42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7" name="Line 43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8" name="Line 44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9" name="Line 45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40" name="Line 46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3265" name="Line 47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66" name="Line 48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67" name="Line 49"/>
          <p:cNvSpPr>
            <a:spLocks noChangeShapeType="1"/>
          </p:cNvSpPr>
          <p:nvPr/>
        </p:nvSpPr>
        <p:spPr bwMode="auto">
          <a:xfrm flipH="1">
            <a:off x="21224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68" name="Line 50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69" name="Text Box 51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53270" name="Text Box 52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53271" name="Text Box 53"/>
          <p:cNvSpPr txBox="1">
            <a:spLocks noChangeArrowheads="1"/>
          </p:cNvSpPr>
          <p:nvPr/>
        </p:nvSpPr>
        <p:spPr bwMode="auto">
          <a:xfrm>
            <a:off x="896699" y="2060575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53272" name="Text Box 54"/>
          <p:cNvSpPr txBox="1">
            <a:spLocks noChangeArrowheads="1"/>
          </p:cNvSpPr>
          <p:nvPr/>
        </p:nvSpPr>
        <p:spPr bwMode="auto">
          <a:xfrm>
            <a:off x="1258888" y="20605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3273" name="AutoShape 55"/>
          <p:cNvSpPr>
            <a:spLocks noChangeArrowheads="1"/>
          </p:cNvSpPr>
          <p:nvPr/>
        </p:nvSpPr>
        <p:spPr bwMode="auto">
          <a:xfrm rot="10800000">
            <a:off x="1114425" y="32131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74" name="Line 56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75" name="Line 57"/>
          <p:cNvSpPr>
            <a:spLocks noChangeShapeType="1"/>
          </p:cNvSpPr>
          <p:nvPr/>
        </p:nvSpPr>
        <p:spPr bwMode="auto">
          <a:xfrm>
            <a:off x="4500563" y="29241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76" name="AutoShape 58"/>
          <p:cNvSpPr>
            <a:spLocks noChangeArrowheads="1"/>
          </p:cNvSpPr>
          <p:nvPr/>
        </p:nvSpPr>
        <p:spPr bwMode="auto">
          <a:xfrm rot="10800000">
            <a:off x="4357688" y="32115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77" name="AutoShape 59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78" name="Text Box 60"/>
          <p:cNvSpPr txBox="1">
            <a:spLocks noChangeArrowheads="1"/>
          </p:cNvSpPr>
          <p:nvPr/>
        </p:nvSpPr>
        <p:spPr bwMode="auto">
          <a:xfrm>
            <a:off x="1977949" y="1700213"/>
            <a:ext cx="3113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endParaRPr lang="de-DE" altLang="de-DE" dirty="0"/>
          </a:p>
        </p:txBody>
      </p:sp>
      <p:sp>
        <p:nvSpPr>
          <p:cNvPr id="53279" name="Text Box 61"/>
          <p:cNvSpPr txBox="1">
            <a:spLocks noChangeArrowheads="1"/>
          </p:cNvSpPr>
          <p:nvPr/>
        </p:nvSpPr>
        <p:spPr bwMode="auto">
          <a:xfrm>
            <a:off x="2296633" y="1700213"/>
            <a:ext cx="3946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r>
              <a:rPr lang="de-DE" altLang="de-DE" dirty="0"/>
              <a:t>*</a:t>
            </a:r>
          </a:p>
        </p:txBody>
      </p:sp>
      <p:sp>
        <p:nvSpPr>
          <p:cNvPr id="53280" name="Line 62"/>
          <p:cNvSpPr>
            <a:spLocks noChangeShapeType="1"/>
          </p:cNvSpPr>
          <p:nvPr/>
        </p:nvSpPr>
        <p:spPr bwMode="auto">
          <a:xfrm>
            <a:off x="2124075" y="249237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1" name="Line 63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2" name="Line 64"/>
          <p:cNvSpPr>
            <a:spLocks noChangeShapeType="1"/>
          </p:cNvSpPr>
          <p:nvPr/>
        </p:nvSpPr>
        <p:spPr bwMode="auto">
          <a:xfrm flipH="1">
            <a:off x="2268538" y="20605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3" name="Line 65"/>
          <p:cNvSpPr>
            <a:spLocks noChangeShapeType="1"/>
          </p:cNvSpPr>
          <p:nvPr/>
        </p:nvSpPr>
        <p:spPr bwMode="auto">
          <a:xfrm flipH="1">
            <a:off x="2268538" y="24923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4" name="Line 66"/>
          <p:cNvSpPr>
            <a:spLocks noChangeShapeType="1"/>
          </p:cNvSpPr>
          <p:nvPr/>
        </p:nvSpPr>
        <p:spPr bwMode="auto">
          <a:xfrm>
            <a:off x="1258888" y="2060575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5" name="Line 67"/>
          <p:cNvSpPr>
            <a:spLocks noChangeShapeType="1"/>
          </p:cNvSpPr>
          <p:nvPr/>
        </p:nvSpPr>
        <p:spPr bwMode="auto">
          <a:xfrm flipV="1">
            <a:off x="2268538" y="2060575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med" len="sm"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6" name="Line 68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7" name="Oval 69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88" name="Line 70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9" name="Line 71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0" name="Line 72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1" name="Line 73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2" name="Line 74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3" name="Line 75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4" name="Line 76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5" name="Oval 77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96" name="Line 78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7" name="Line 79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8" name="Line 80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9" name="Line 81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0" name="Line 82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1" name="Oval 83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53302" name="Group 84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53331" name="Line 85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2" name="Line 86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3" name="Line 87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4" name="Line 88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5" name="Line 89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3303" name="Line 90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4" name="Line 91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5" name="Line 92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6" name="Line 93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7" name="Line 94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8" name="Line 95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9" name="Line 96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0" name="AutoShape 97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311" name="Line 98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2" name="Line 99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3" name="Line 100"/>
          <p:cNvSpPr>
            <a:spLocks noChangeShapeType="1"/>
          </p:cNvSpPr>
          <p:nvPr/>
        </p:nvSpPr>
        <p:spPr bwMode="auto">
          <a:xfrm>
            <a:off x="7019925" y="1196975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4" name="Line 101"/>
          <p:cNvSpPr>
            <a:spLocks noChangeShapeType="1"/>
          </p:cNvSpPr>
          <p:nvPr/>
        </p:nvSpPr>
        <p:spPr bwMode="auto">
          <a:xfrm>
            <a:off x="7019925" y="1341438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5" name="Line 102"/>
          <p:cNvSpPr>
            <a:spLocks noChangeShapeType="1"/>
          </p:cNvSpPr>
          <p:nvPr/>
        </p:nvSpPr>
        <p:spPr bwMode="auto">
          <a:xfrm>
            <a:off x="6804025" y="11969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6" name="Line 103"/>
          <p:cNvSpPr>
            <a:spLocks noChangeShapeType="1"/>
          </p:cNvSpPr>
          <p:nvPr/>
        </p:nvSpPr>
        <p:spPr bwMode="auto">
          <a:xfrm>
            <a:off x="6804025" y="13414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7" name="Line 104"/>
          <p:cNvSpPr>
            <a:spLocks noChangeShapeType="1"/>
          </p:cNvSpPr>
          <p:nvPr/>
        </p:nvSpPr>
        <p:spPr bwMode="auto">
          <a:xfrm rot="10800000">
            <a:off x="7019925" y="1196975"/>
            <a:ext cx="0" cy="144463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8" name="Line 105"/>
          <p:cNvSpPr>
            <a:spLocks noChangeShapeType="1"/>
          </p:cNvSpPr>
          <p:nvPr/>
        </p:nvSpPr>
        <p:spPr bwMode="auto">
          <a:xfrm rot="10800000">
            <a:off x="86042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9" name="Line 106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20" name="Line 107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21" name="Line 108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22" name="Line 109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23" name="Line 110"/>
          <p:cNvSpPr>
            <a:spLocks noChangeShapeType="1"/>
          </p:cNvSpPr>
          <p:nvPr/>
        </p:nvSpPr>
        <p:spPr bwMode="auto">
          <a:xfrm rot="10800000">
            <a:off x="68770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24" name="Line 111"/>
          <p:cNvSpPr>
            <a:spLocks noChangeShapeType="1"/>
          </p:cNvSpPr>
          <p:nvPr/>
        </p:nvSpPr>
        <p:spPr bwMode="auto">
          <a:xfrm>
            <a:off x="59404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25" name="Rectangle 112"/>
          <p:cNvSpPr>
            <a:spLocks noChangeArrowheads="1"/>
          </p:cNvSpPr>
          <p:nvPr/>
        </p:nvSpPr>
        <p:spPr bwMode="auto">
          <a:xfrm>
            <a:off x="4787900" y="4508500"/>
            <a:ext cx="4176713" cy="129698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53326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668409"/>
              </p:ext>
            </p:extLst>
          </p:nvPr>
        </p:nvGraphicFramePr>
        <p:xfrm>
          <a:off x="5102225" y="4724400"/>
          <a:ext cx="32861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98" name="Formel" r:id="rId3" imgW="1587240" imgH="431640" progId="Equation.3">
                  <p:embed/>
                </p:oleObj>
              </mc:Choice>
              <mc:Fallback>
                <p:oleObj name="Formel" r:id="rId3" imgW="15872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2225" y="4724400"/>
                        <a:ext cx="3286125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27" name="Rectangle 114"/>
          <p:cNvSpPr>
            <a:spLocks noChangeArrowheads="1"/>
          </p:cNvSpPr>
          <p:nvPr/>
        </p:nvSpPr>
        <p:spPr bwMode="auto">
          <a:xfrm>
            <a:off x="6588125" y="3068638"/>
            <a:ext cx="2376488" cy="1296987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53328" name="Objec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083993"/>
              </p:ext>
            </p:extLst>
          </p:nvPr>
        </p:nvGraphicFramePr>
        <p:xfrm>
          <a:off x="6708775" y="3116263"/>
          <a:ext cx="1995488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99" name="Formel" r:id="rId5" imgW="965160" imgH="533160" progId="Equation.3">
                  <p:embed/>
                </p:oleObj>
              </mc:Choice>
              <mc:Fallback>
                <p:oleObj name="Formel" r:id="rId5" imgW="96516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8775" y="3116263"/>
                        <a:ext cx="1995488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29" name="Line 116"/>
          <p:cNvSpPr>
            <a:spLocks noChangeShapeType="1"/>
          </p:cNvSpPr>
          <p:nvPr/>
        </p:nvSpPr>
        <p:spPr bwMode="auto">
          <a:xfrm>
            <a:off x="2484438" y="20605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30" name="Oval 117"/>
          <p:cNvSpPr>
            <a:spLocks noChangeArrowheads="1"/>
          </p:cNvSpPr>
          <p:nvPr/>
        </p:nvSpPr>
        <p:spPr bwMode="auto">
          <a:xfrm>
            <a:off x="2411413" y="2205038"/>
            <a:ext cx="142875" cy="144462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95110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ED09BCF-BE7A-4EA5-B618-CB548007D3DC}" type="slidenum">
              <a:rPr lang="de-DE" altLang="de-DE" sz="1400">
                <a:latin typeface="Arial" charset="0"/>
              </a:rPr>
              <a:pPr/>
              <a:t>24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55300" name="AutoShape 2"/>
          <p:cNvSpPr>
            <a:spLocks noChangeArrowheads="1"/>
          </p:cNvSpPr>
          <p:nvPr/>
        </p:nvSpPr>
        <p:spPr bwMode="auto">
          <a:xfrm rot="5400000">
            <a:off x="2699544" y="1772444"/>
            <a:ext cx="863600" cy="10080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2692400" y="1916113"/>
            <a:ext cx="295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2698750" y="2349500"/>
            <a:ext cx="23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3271838" y="2420938"/>
            <a:ext cx="492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GU</a:t>
            </a:r>
            <a:r>
              <a:rPr lang="de-DE" altLang="de-DE" baseline="-25000"/>
              <a:t>IN</a:t>
            </a:r>
          </a:p>
        </p:txBody>
      </p: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2916238" y="213360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grpSp>
        <p:nvGrpSpPr>
          <p:cNvPr id="55305" name="Group 7"/>
          <p:cNvGrpSpPr>
            <a:grpSpLocks/>
          </p:cNvGrpSpPr>
          <p:nvPr/>
        </p:nvGrpSpPr>
        <p:grpSpPr bwMode="auto">
          <a:xfrm>
            <a:off x="3059113" y="2205038"/>
            <a:ext cx="550862" cy="503237"/>
            <a:chOff x="2291" y="2523"/>
            <a:chExt cx="998" cy="1045"/>
          </a:xfrm>
        </p:grpSpPr>
        <p:grpSp>
          <p:nvGrpSpPr>
            <p:cNvPr id="55398" name="Group 8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55412" name="Line 9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13" name="Line 10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55399" name="Group 11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55410" name="Line 12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11" name="Line 13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5400" name="Line 14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401" name="Line 15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402" name="Line 16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55403" name="Group 17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55405" name="Line 18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6" name="Line 19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7" name="Line 20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8" name="Line 21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9" name="Line 22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5404" name="AutoShape 23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55306" name="Text Box 24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55307" name="Rectangle 25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8" name="Rectangle 26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9" name="Rectangle 27"/>
          <p:cNvSpPr>
            <a:spLocks noChangeArrowheads="1"/>
          </p:cNvSpPr>
          <p:nvPr/>
        </p:nvSpPr>
        <p:spPr bwMode="auto">
          <a:xfrm>
            <a:off x="827088" y="1989138"/>
            <a:ext cx="865187" cy="143986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1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R</a:t>
            </a:r>
            <a:r>
              <a:rPr lang="de-DE" altLang="de-DE" baseline="-25000" dirty="0" smtClean="0"/>
              <a:t>OUT </a:t>
            </a:r>
            <a:r>
              <a:rPr lang="de-DE" altLang="de-DE" dirty="0" err="1" smtClean="0"/>
              <a:t>with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feedback</a:t>
            </a:r>
            <a:endParaRPr lang="de-DE" altLang="de-DE" dirty="0" smtClean="0"/>
          </a:p>
        </p:txBody>
      </p:sp>
      <p:sp>
        <p:nvSpPr>
          <p:cNvPr id="55311" name="Line 29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2" name="Line 30"/>
          <p:cNvSpPr>
            <a:spLocks noChangeShapeType="1"/>
          </p:cNvSpPr>
          <p:nvPr/>
        </p:nvSpPr>
        <p:spPr bwMode="auto">
          <a:xfrm>
            <a:off x="1258888" y="2060575"/>
            <a:ext cx="12969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3" name="Line 31"/>
          <p:cNvSpPr>
            <a:spLocks noChangeShapeType="1"/>
          </p:cNvSpPr>
          <p:nvPr/>
        </p:nvSpPr>
        <p:spPr bwMode="auto">
          <a:xfrm>
            <a:off x="2484438" y="24923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14" name="Group 32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55393" name="Line 33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4" name="Line 34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5" name="Line 35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6" name="Line 36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7" name="Line 37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15" name="Line 38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6" name="Line 39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17" name="Group 40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55388" name="Line 4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9" name="Line 4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0" name="Line 4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1" name="Line 4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2" name="Line 4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18" name="Line 46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9" name="Line 47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0" name="Line 48"/>
          <p:cNvSpPr>
            <a:spLocks noChangeShapeType="1"/>
          </p:cNvSpPr>
          <p:nvPr/>
        </p:nvSpPr>
        <p:spPr bwMode="auto">
          <a:xfrm flipH="1">
            <a:off x="21224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1" name="Line 49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2" name="Text Box 50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55323" name="Text Box 51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55324" name="Text Box 52"/>
          <p:cNvSpPr txBox="1">
            <a:spLocks noChangeArrowheads="1"/>
          </p:cNvSpPr>
          <p:nvPr/>
        </p:nvSpPr>
        <p:spPr bwMode="auto">
          <a:xfrm>
            <a:off x="896699" y="2060575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55325" name="Text Box 53"/>
          <p:cNvSpPr txBox="1">
            <a:spLocks noChangeArrowheads="1"/>
          </p:cNvSpPr>
          <p:nvPr/>
        </p:nvSpPr>
        <p:spPr bwMode="auto">
          <a:xfrm>
            <a:off x="1258888" y="20605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5326" name="AutoShape 54"/>
          <p:cNvSpPr>
            <a:spLocks noChangeArrowheads="1"/>
          </p:cNvSpPr>
          <p:nvPr/>
        </p:nvSpPr>
        <p:spPr bwMode="auto">
          <a:xfrm rot="10800000">
            <a:off x="1114425" y="32131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27" name="Line 55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8" name="Line 56"/>
          <p:cNvSpPr>
            <a:spLocks noChangeShapeType="1"/>
          </p:cNvSpPr>
          <p:nvPr/>
        </p:nvSpPr>
        <p:spPr bwMode="auto">
          <a:xfrm>
            <a:off x="4500563" y="29241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9" name="AutoShape 57"/>
          <p:cNvSpPr>
            <a:spLocks noChangeArrowheads="1"/>
          </p:cNvSpPr>
          <p:nvPr/>
        </p:nvSpPr>
        <p:spPr bwMode="auto">
          <a:xfrm rot="10800000">
            <a:off x="4357688" y="32115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30" name="AutoShape 58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31" name="Line 61"/>
          <p:cNvSpPr>
            <a:spLocks noChangeShapeType="1"/>
          </p:cNvSpPr>
          <p:nvPr/>
        </p:nvSpPr>
        <p:spPr bwMode="auto">
          <a:xfrm>
            <a:off x="2124075" y="2492375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2" name="Line 62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3" name="Line 65"/>
          <p:cNvSpPr>
            <a:spLocks noChangeShapeType="1"/>
          </p:cNvSpPr>
          <p:nvPr/>
        </p:nvSpPr>
        <p:spPr bwMode="auto">
          <a:xfrm>
            <a:off x="1258888" y="2060575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4" name="Line 67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5" name="Oval 68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36" name="Line 69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7" name="Line 70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8" name="Line 71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9" name="Line 72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0" name="Line 73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1" name="Line 74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2" name="Line 75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3" name="Oval 76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44" name="Line 77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5" name="Line 78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6" name="Line 79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7" name="Line 80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8" name="Line 81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9" name="Oval 82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55350" name="Group 83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55383" name="Line 84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4" name="Line 85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5" name="Line 86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6" name="Line 87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7" name="Line 88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51" name="Line 89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2" name="Line 90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3" name="Line 91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4" name="Line 92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5" name="Line 93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6" name="Line 94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7" name="Line 95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8" name="AutoShape 96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59" name="Line 97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0" name="Line 98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1" name="Line 99"/>
          <p:cNvSpPr>
            <a:spLocks noChangeShapeType="1"/>
          </p:cNvSpPr>
          <p:nvPr/>
        </p:nvSpPr>
        <p:spPr bwMode="auto">
          <a:xfrm>
            <a:off x="7019925" y="1196975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2" name="Line 100"/>
          <p:cNvSpPr>
            <a:spLocks noChangeShapeType="1"/>
          </p:cNvSpPr>
          <p:nvPr/>
        </p:nvSpPr>
        <p:spPr bwMode="auto">
          <a:xfrm>
            <a:off x="7019925" y="1341438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3" name="Line 101"/>
          <p:cNvSpPr>
            <a:spLocks noChangeShapeType="1"/>
          </p:cNvSpPr>
          <p:nvPr/>
        </p:nvSpPr>
        <p:spPr bwMode="auto">
          <a:xfrm>
            <a:off x="6804025" y="11969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4" name="Line 102"/>
          <p:cNvSpPr>
            <a:spLocks noChangeShapeType="1"/>
          </p:cNvSpPr>
          <p:nvPr/>
        </p:nvSpPr>
        <p:spPr bwMode="auto">
          <a:xfrm>
            <a:off x="6804025" y="13414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5" name="Line 103"/>
          <p:cNvSpPr>
            <a:spLocks noChangeShapeType="1"/>
          </p:cNvSpPr>
          <p:nvPr/>
        </p:nvSpPr>
        <p:spPr bwMode="auto">
          <a:xfrm rot="10800000">
            <a:off x="86042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6" name="Line 104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7" name="Line 105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8" name="Line 106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9" name="Line 107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70" name="Line 108"/>
          <p:cNvSpPr>
            <a:spLocks noChangeShapeType="1"/>
          </p:cNvSpPr>
          <p:nvPr/>
        </p:nvSpPr>
        <p:spPr bwMode="auto">
          <a:xfrm>
            <a:off x="59404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71" name="Rectangle 109"/>
          <p:cNvSpPr>
            <a:spLocks noChangeArrowheads="1"/>
          </p:cNvSpPr>
          <p:nvPr/>
        </p:nvSpPr>
        <p:spPr bwMode="auto">
          <a:xfrm>
            <a:off x="4164013" y="3717925"/>
            <a:ext cx="4752975" cy="1511300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55372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788413"/>
              </p:ext>
            </p:extLst>
          </p:nvPr>
        </p:nvGraphicFramePr>
        <p:xfrm>
          <a:off x="4191000" y="3886200"/>
          <a:ext cx="4703763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62" name="Formel" r:id="rId3" imgW="2273300" imgH="622300" progId="Equation.3">
                  <p:embed/>
                </p:oleObj>
              </mc:Choice>
              <mc:Fallback>
                <p:oleObj name="Formel" r:id="rId3" imgW="2273300" imgH="622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886200"/>
                        <a:ext cx="4703763" cy="128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73" name="Line 112"/>
          <p:cNvSpPr>
            <a:spLocks noChangeShapeType="1"/>
          </p:cNvSpPr>
          <p:nvPr/>
        </p:nvSpPr>
        <p:spPr bwMode="auto">
          <a:xfrm>
            <a:off x="70199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74" name="Rectangle 113"/>
          <p:cNvSpPr>
            <a:spLocks noChangeArrowheads="1"/>
          </p:cNvSpPr>
          <p:nvPr/>
        </p:nvSpPr>
        <p:spPr bwMode="auto">
          <a:xfrm>
            <a:off x="4356100" y="2492375"/>
            <a:ext cx="303213" cy="404813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de-DE" sz="1000"/>
              <a:t>Ω</a:t>
            </a:r>
          </a:p>
        </p:txBody>
      </p:sp>
      <p:sp>
        <p:nvSpPr>
          <p:cNvPr id="55375" name="Text Box 114"/>
          <p:cNvSpPr txBox="1">
            <a:spLocks noChangeArrowheads="1"/>
          </p:cNvSpPr>
          <p:nvPr/>
        </p:nvSpPr>
        <p:spPr bwMode="auto">
          <a:xfrm>
            <a:off x="4467225" y="2665413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76" name="Line 115"/>
          <p:cNvSpPr>
            <a:spLocks noChangeShapeType="1"/>
          </p:cNvSpPr>
          <p:nvPr/>
        </p:nvSpPr>
        <p:spPr bwMode="auto">
          <a:xfrm flipV="1">
            <a:off x="4508500" y="2533650"/>
            <a:ext cx="50800" cy="793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77" name="Group 116"/>
          <p:cNvGrpSpPr>
            <a:grpSpLocks/>
          </p:cNvGrpSpPr>
          <p:nvPr/>
        </p:nvGrpSpPr>
        <p:grpSpPr bwMode="auto">
          <a:xfrm>
            <a:off x="4406900" y="2533650"/>
            <a:ext cx="201613" cy="39688"/>
            <a:chOff x="3334" y="2659"/>
            <a:chExt cx="181" cy="45"/>
          </a:xfrm>
        </p:grpSpPr>
        <p:sp>
          <p:nvSpPr>
            <p:cNvPr id="55381" name="Arc 117"/>
            <p:cNvSpPr>
              <a:spLocks/>
            </p:cNvSpPr>
            <p:nvPr/>
          </p:nvSpPr>
          <p:spPr bwMode="auto">
            <a:xfrm>
              <a:off x="342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2" name="Arc 118"/>
            <p:cNvSpPr>
              <a:spLocks/>
            </p:cNvSpPr>
            <p:nvPr/>
          </p:nvSpPr>
          <p:spPr bwMode="auto">
            <a:xfrm flipH="1">
              <a:off x="333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78" name="Line 119"/>
          <p:cNvSpPr>
            <a:spLocks noChangeShapeType="1"/>
          </p:cNvSpPr>
          <p:nvPr/>
        </p:nvSpPr>
        <p:spPr bwMode="auto">
          <a:xfrm>
            <a:off x="4500563" y="2276475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79" name="Line 120"/>
          <p:cNvSpPr>
            <a:spLocks noChangeShapeType="1"/>
          </p:cNvSpPr>
          <p:nvPr/>
        </p:nvSpPr>
        <p:spPr bwMode="auto">
          <a:xfrm rot="10800000">
            <a:off x="8964613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80" name="Line 121"/>
          <p:cNvSpPr>
            <a:spLocks noChangeShapeType="1"/>
          </p:cNvSpPr>
          <p:nvPr/>
        </p:nvSpPr>
        <p:spPr bwMode="auto">
          <a:xfrm rot="5400000">
            <a:off x="8891588" y="981075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117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504454"/>
              </p:ext>
            </p:extLst>
          </p:nvPr>
        </p:nvGraphicFramePr>
        <p:xfrm>
          <a:off x="4191000" y="5334000"/>
          <a:ext cx="1917700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63" name="Formel" r:id="rId5" imgW="927000" imgH="419040" progId="Equation.3">
                  <p:embed/>
                </p:oleObj>
              </mc:Choice>
              <mc:Fallback>
                <p:oleObj name="Formel" r:id="rId5" imgW="9270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334000"/>
                        <a:ext cx="1917700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392538"/>
              </p:ext>
            </p:extLst>
          </p:nvPr>
        </p:nvGraphicFramePr>
        <p:xfrm>
          <a:off x="2057400" y="5562600"/>
          <a:ext cx="1735137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364" name="Formel" r:id="rId7" imgW="838080" imgH="228600" progId="Equation.3">
                  <p:embed/>
                </p:oleObj>
              </mc:Choice>
              <mc:Fallback>
                <p:oleObj name="Formel" r:id="rId7" imgW="838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562600"/>
                        <a:ext cx="1735137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llipse 1"/>
          <p:cNvSpPr/>
          <p:nvPr/>
        </p:nvSpPr>
        <p:spPr bwMode="auto">
          <a:xfrm>
            <a:off x="5334000" y="5791200"/>
            <a:ext cx="838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096000" y="5791200"/>
            <a:ext cx="2359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10,100 für präzise Verstärkung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476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sz="3100" dirty="0" smtClean="0"/>
              <a:t>Non-</a:t>
            </a:r>
            <a:r>
              <a:rPr lang="de-DE" altLang="de-DE" sz="3100" dirty="0" err="1" smtClean="0"/>
              <a:t>inverting</a:t>
            </a:r>
            <a:r>
              <a:rPr lang="de-DE" altLang="de-DE" sz="3100" dirty="0" smtClean="0"/>
              <a:t> </a:t>
            </a:r>
            <a:r>
              <a:rPr lang="de-DE" altLang="de-DE" sz="3100" dirty="0" err="1" smtClean="0"/>
              <a:t>amplifier</a:t>
            </a:r>
            <a:r>
              <a:rPr lang="de-DE" altLang="de-DE" sz="3100" dirty="0" smtClean="0"/>
              <a:t/>
            </a:r>
            <a:br>
              <a:rPr lang="de-DE" altLang="de-DE" sz="3100" dirty="0" smtClean="0"/>
            </a:br>
            <a:r>
              <a:rPr lang="de-DE" altLang="de-DE" sz="3100" dirty="0" err="1" smtClean="0"/>
              <a:t>input</a:t>
            </a:r>
            <a:r>
              <a:rPr lang="de-DE" altLang="de-DE" sz="3100" dirty="0" smtClean="0"/>
              <a:t> </a:t>
            </a:r>
            <a:r>
              <a:rPr lang="de-DE" altLang="de-DE" sz="3100" dirty="0" err="1" smtClean="0"/>
              <a:t>resistance</a:t>
            </a:r>
            <a:endParaRPr lang="de-DE" altLang="de-DE" sz="3100" dirty="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372380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ED09BCF-BE7A-4EA5-B618-CB548007D3DC}" type="slidenum">
              <a:rPr lang="de-DE" altLang="de-DE" sz="1400">
                <a:latin typeface="Arial" charset="0"/>
              </a:rPr>
              <a:pPr/>
              <a:t>26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55300" name="AutoShape 2"/>
          <p:cNvSpPr>
            <a:spLocks noChangeArrowheads="1"/>
          </p:cNvSpPr>
          <p:nvPr/>
        </p:nvSpPr>
        <p:spPr bwMode="auto">
          <a:xfrm rot="5400000">
            <a:off x="2699544" y="1772444"/>
            <a:ext cx="863600" cy="10080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2692400" y="1916113"/>
            <a:ext cx="295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2698750" y="2349500"/>
            <a:ext cx="23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3271838" y="2420938"/>
            <a:ext cx="492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GU</a:t>
            </a:r>
            <a:r>
              <a:rPr lang="de-DE" altLang="de-DE" baseline="-25000"/>
              <a:t>IN</a:t>
            </a:r>
          </a:p>
        </p:txBody>
      </p: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2916238" y="213360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grpSp>
        <p:nvGrpSpPr>
          <p:cNvPr id="55305" name="Group 7"/>
          <p:cNvGrpSpPr>
            <a:grpSpLocks/>
          </p:cNvGrpSpPr>
          <p:nvPr/>
        </p:nvGrpSpPr>
        <p:grpSpPr bwMode="auto">
          <a:xfrm>
            <a:off x="3059113" y="2205038"/>
            <a:ext cx="550862" cy="503237"/>
            <a:chOff x="2291" y="2523"/>
            <a:chExt cx="998" cy="1045"/>
          </a:xfrm>
        </p:grpSpPr>
        <p:grpSp>
          <p:nvGrpSpPr>
            <p:cNvPr id="55398" name="Group 8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55412" name="Line 9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13" name="Line 10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55399" name="Group 11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55410" name="Line 12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11" name="Line 13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5400" name="Line 14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401" name="Line 15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402" name="Line 16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55403" name="Group 17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55405" name="Line 18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6" name="Line 19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7" name="Line 20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8" name="Line 21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5409" name="Line 22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55404" name="AutoShape 23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55306" name="Text Box 24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55307" name="Rectangle 25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08" name="Rectangle 26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1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Z</a:t>
            </a:r>
            <a:r>
              <a:rPr lang="de-DE" altLang="de-DE" baseline="-25000" dirty="0" smtClean="0"/>
              <a:t>IN </a:t>
            </a:r>
            <a:r>
              <a:rPr lang="de-DE" altLang="de-DE" dirty="0" err="1" smtClean="0"/>
              <a:t>with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feedback</a:t>
            </a:r>
            <a:endParaRPr lang="de-DE" altLang="de-DE" dirty="0" smtClean="0"/>
          </a:p>
        </p:txBody>
      </p:sp>
      <p:sp>
        <p:nvSpPr>
          <p:cNvPr id="55311" name="Line 29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2" name="Line 30"/>
          <p:cNvSpPr>
            <a:spLocks noChangeShapeType="1"/>
          </p:cNvSpPr>
          <p:nvPr/>
        </p:nvSpPr>
        <p:spPr bwMode="auto">
          <a:xfrm>
            <a:off x="1258888" y="2060575"/>
            <a:ext cx="12969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3" name="Line 31"/>
          <p:cNvSpPr>
            <a:spLocks noChangeShapeType="1"/>
          </p:cNvSpPr>
          <p:nvPr/>
        </p:nvSpPr>
        <p:spPr bwMode="auto">
          <a:xfrm>
            <a:off x="2484438" y="2514600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14" name="Group 32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55393" name="Line 33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4" name="Line 34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5" name="Line 35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6" name="Line 36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7" name="Line 37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15" name="Line 38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6" name="Line 39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17" name="Group 40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55388" name="Line 4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9" name="Line 4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0" name="Line 4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1" name="Line 4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92" name="Line 4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18" name="Line 46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19" name="Line 47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0" name="Line 48"/>
          <p:cNvSpPr>
            <a:spLocks noChangeShapeType="1"/>
          </p:cNvSpPr>
          <p:nvPr/>
        </p:nvSpPr>
        <p:spPr bwMode="auto">
          <a:xfrm flipH="1">
            <a:off x="21986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1" name="Line 49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2" name="Text Box 50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55323" name="Text Box 51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55327" name="Line 55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8" name="Line 56"/>
          <p:cNvSpPr>
            <a:spLocks noChangeShapeType="1"/>
          </p:cNvSpPr>
          <p:nvPr/>
        </p:nvSpPr>
        <p:spPr bwMode="auto">
          <a:xfrm>
            <a:off x="1252538" y="2697162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29" name="AutoShape 57"/>
          <p:cNvSpPr>
            <a:spLocks noChangeArrowheads="1"/>
          </p:cNvSpPr>
          <p:nvPr/>
        </p:nvSpPr>
        <p:spPr bwMode="auto">
          <a:xfrm rot="10800000">
            <a:off x="1109663" y="29845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30" name="AutoShape 58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31" name="Line 61"/>
          <p:cNvSpPr>
            <a:spLocks noChangeShapeType="1"/>
          </p:cNvSpPr>
          <p:nvPr/>
        </p:nvSpPr>
        <p:spPr bwMode="auto">
          <a:xfrm>
            <a:off x="2124075" y="2514600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2" name="Line 62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74" name="Rectangle 113"/>
          <p:cNvSpPr>
            <a:spLocks noChangeArrowheads="1"/>
          </p:cNvSpPr>
          <p:nvPr/>
        </p:nvSpPr>
        <p:spPr bwMode="auto">
          <a:xfrm>
            <a:off x="1108075" y="2265362"/>
            <a:ext cx="303213" cy="404813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de-DE" sz="1000"/>
              <a:t>Ω</a:t>
            </a:r>
          </a:p>
        </p:txBody>
      </p:sp>
      <p:sp>
        <p:nvSpPr>
          <p:cNvPr id="55375" name="Text Box 114"/>
          <p:cNvSpPr txBox="1">
            <a:spLocks noChangeArrowheads="1"/>
          </p:cNvSpPr>
          <p:nvPr/>
        </p:nvSpPr>
        <p:spPr bwMode="auto">
          <a:xfrm>
            <a:off x="1219200" y="2438400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76" name="Line 115"/>
          <p:cNvSpPr>
            <a:spLocks noChangeShapeType="1"/>
          </p:cNvSpPr>
          <p:nvPr/>
        </p:nvSpPr>
        <p:spPr bwMode="auto">
          <a:xfrm flipV="1">
            <a:off x="1260475" y="2306637"/>
            <a:ext cx="50800" cy="793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5377" name="Group 116"/>
          <p:cNvGrpSpPr>
            <a:grpSpLocks/>
          </p:cNvGrpSpPr>
          <p:nvPr/>
        </p:nvGrpSpPr>
        <p:grpSpPr bwMode="auto">
          <a:xfrm>
            <a:off x="1158875" y="2306637"/>
            <a:ext cx="201613" cy="39688"/>
            <a:chOff x="3334" y="2659"/>
            <a:chExt cx="181" cy="45"/>
          </a:xfrm>
        </p:grpSpPr>
        <p:sp>
          <p:nvSpPr>
            <p:cNvPr id="55381" name="Arc 117"/>
            <p:cNvSpPr>
              <a:spLocks/>
            </p:cNvSpPr>
            <p:nvPr/>
          </p:nvSpPr>
          <p:spPr bwMode="auto">
            <a:xfrm>
              <a:off x="342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2" name="Arc 118"/>
            <p:cNvSpPr>
              <a:spLocks/>
            </p:cNvSpPr>
            <p:nvPr/>
          </p:nvSpPr>
          <p:spPr bwMode="auto">
            <a:xfrm flipH="1">
              <a:off x="333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78" name="Line 119"/>
          <p:cNvSpPr>
            <a:spLocks noChangeShapeType="1"/>
          </p:cNvSpPr>
          <p:nvPr/>
        </p:nvSpPr>
        <p:spPr bwMode="auto">
          <a:xfrm>
            <a:off x="1252538" y="2049462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" name="Line 47"/>
          <p:cNvSpPr>
            <a:spLocks noChangeShapeType="1"/>
          </p:cNvSpPr>
          <p:nvPr/>
        </p:nvSpPr>
        <p:spPr bwMode="auto">
          <a:xfrm flipV="1">
            <a:off x="2209799" y="20574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2" name="Rectangle 113"/>
          <p:cNvSpPr>
            <a:spLocks noChangeArrowheads="1"/>
          </p:cNvSpPr>
          <p:nvPr/>
        </p:nvSpPr>
        <p:spPr bwMode="auto">
          <a:xfrm>
            <a:off x="2133600" y="2209801"/>
            <a:ext cx="152399" cy="152399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l-GR" altLang="de-DE" sz="1000" dirty="0"/>
          </a:p>
        </p:txBody>
      </p:sp>
      <p:sp>
        <p:nvSpPr>
          <p:cNvPr id="73" name="Line 47"/>
          <p:cNvSpPr>
            <a:spLocks noChangeShapeType="1"/>
          </p:cNvSpPr>
          <p:nvPr/>
        </p:nvSpPr>
        <p:spPr bwMode="auto">
          <a:xfrm flipV="1">
            <a:off x="2209799" y="23622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8" name="Text Box 24"/>
          <p:cNvSpPr txBox="1">
            <a:spLocks noChangeArrowheads="1"/>
          </p:cNvSpPr>
          <p:nvPr/>
        </p:nvSpPr>
        <p:spPr bwMode="auto">
          <a:xfrm>
            <a:off x="1752600" y="2133600"/>
            <a:ext cx="378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Z</a:t>
            </a:r>
            <a:r>
              <a:rPr lang="de-DE" altLang="de-DE" baseline="-25000" dirty="0" smtClean="0"/>
              <a:t>IN</a:t>
            </a:r>
            <a:endParaRPr lang="de-DE" alt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87605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6D0C832-513A-43B4-A9B9-1BB9167FD98A}" type="slidenum">
              <a:rPr lang="de-DE" altLang="de-DE" sz="1400">
                <a:latin typeface="Arial" charset="0"/>
              </a:rPr>
              <a:pPr/>
              <a:t>27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54286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Z</a:t>
            </a:r>
            <a:r>
              <a:rPr lang="de-DE" altLang="de-DE" baseline="-25000" dirty="0" smtClean="0"/>
              <a:t>IN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without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amplifier</a:t>
            </a:r>
            <a:r>
              <a:rPr lang="de-DE" altLang="de-DE" dirty="0" smtClean="0"/>
              <a:t> </a:t>
            </a:r>
          </a:p>
        </p:txBody>
      </p:sp>
      <p:sp>
        <p:nvSpPr>
          <p:cNvPr id="54314" name="Line 68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15" name="Oval 69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316" name="Line 70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17" name="Line 71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18" name="Line 72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19" name="Line 73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0" name="Line 74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1" name="Line 75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2" name="Line 76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3" name="Oval 77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324" name="Line 78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5" name="Line 79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6" name="Line 80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7" name="Line 81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8" name="Line 82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29" name="Oval 83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54330" name="Group 84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54362" name="Line 85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63" name="Line 86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64" name="Line 87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65" name="Line 88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4366" name="Line 89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4331" name="Line 90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2" name="Line 91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3" name="Line 92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4" name="Line 93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5" name="Line 94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6" name="Line 95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7" name="Line 96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38" name="AutoShape 97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4339" name="Line 98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0" name="Line 99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1" name="Line 100"/>
          <p:cNvSpPr>
            <a:spLocks noChangeShapeType="1"/>
          </p:cNvSpPr>
          <p:nvPr/>
        </p:nvSpPr>
        <p:spPr bwMode="auto">
          <a:xfrm>
            <a:off x="7019925" y="1196975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2" name="Line 101"/>
          <p:cNvSpPr>
            <a:spLocks noChangeShapeType="1"/>
          </p:cNvSpPr>
          <p:nvPr/>
        </p:nvSpPr>
        <p:spPr bwMode="auto">
          <a:xfrm>
            <a:off x="7019925" y="1341438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3" name="Line 102"/>
          <p:cNvSpPr>
            <a:spLocks noChangeShapeType="1"/>
          </p:cNvSpPr>
          <p:nvPr/>
        </p:nvSpPr>
        <p:spPr bwMode="auto">
          <a:xfrm>
            <a:off x="6804025" y="11969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4" name="Line 103"/>
          <p:cNvSpPr>
            <a:spLocks noChangeShapeType="1"/>
          </p:cNvSpPr>
          <p:nvPr/>
        </p:nvSpPr>
        <p:spPr bwMode="auto">
          <a:xfrm>
            <a:off x="6804025" y="13414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5" name="Line 105"/>
          <p:cNvSpPr>
            <a:spLocks noChangeShapeType="1"/>
          </p:cNvSpPr>
          <p:nvPr/>
        </p:nvSpPr>
        <p:spPr bwMode="auto">
          <a:xfrm rot="10800000">
            <a:off x="86042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6" name="Line 106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7" name="Line 107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8" name="Line 108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49" name="Line 109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50" name="Line 111"/>
          <p:cNvSpPr>
            <a:spLocks noChangeShapeType="1"/>
          </p:cNvSpPr>
          <p:nvPr/>
        </p:nvSpPr>
        <p:spPr bwMode="auto">
          <a:xfrm>
            <a:off x="59404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351" name="Rectangle 112"/>
          <p:cNvSpPr>
            <a:spLocks noChangeArrowheads="1"/>
          </p:cNvSpPr>
          <p:nvPr/>
        </p:nvSpPr>
        <p:spPr bwMode="auto">
          <a:xfrm>
            <a:off x="4787900" y="4508500"/>
            <a:ext cx="4176713" cy="129698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54352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760828"/>
              </p:ext>
            </p:extLst>
          </p:nvPr>
        </p:nvGraphicFramePr>
        <p:xfrm>
          <a:off x="4800600" y="4933950"/>
          <a:ext cx="3887788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51" name="Formel" r:id="rId3" imgW="1879560" imgH="228600" progId="Equation.3">
                  <p:embed/>
                </p:oleObj>
              </mc:Choice>
              <mc:Fallback>
                <p:oleObj name="Formel" r:id="rId3" imgW="1879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933950"/>
                        <a:ext cx="3887788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54" name="Line 118"/>
          <p:cNvSpPr>
            <a:spLocks noChangeShapeType="1"/>
          </p:cNvSpPr>
          <p:nvPr/>
        </p:nvSpPr>
        <p:spPr bwMode="auto">
          <a:xfrm>
            <a:off x="70199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1" name="AutoShape 2"/>
          <p:cNvSpPr>
            <a:spLocks noChangeArrowheads="1"/>
          </p:cNvSpPr>
          <p:nvPr/>
        </p:nvSpPr>
        <p:spPr bwMode="auto">
          <a:xfrm rot="5400000">
            <a:off x="2699544" y="1772444"/>
            <a:ext cx="863600" cy="10080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22" name="Text Box 3"/>
          <p:cNvSpPr txBox="1">
            <a:spLocks noChangeArrowheads="1"/>
          </p:cNvSpPr>
          <p:nvPr/>
        </p:nvSpPr>
        <p:spPr bwMode="auto">
          <a:xfrm>
            <a:off x="2692400" y="1916113"/>
            <a:ext cx="295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123" name="Text Box 4"/>
          <p:cNvSpPr txBox="1">
            <a:spLocks noChangeArrowheads="1"/>
          </p:cNvSpPr>
          <p:nvPr/>
        </p:nvSpPr>
        <p:spPr bwMode="auto">
          <a:xfrm>
            <a:off x="2698750" y="2349500"/>
            <a:ext cx="23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</a:t>
            </a:r>
          </a:p>
        </p:txBody>
      </p:sp>
      <p:sp>
        <p:nvSpPr>
          <p:cNvPr id="124" name="Text Box 5"/>
          <p:cNvSpPr txBox="1">
            <a:spLocks noChangeArrowheads="1"/>
          </p:cNvSpPr>
          <p:nvPr/>
        </p:nvSpPr>
        <p:spPr bwMode="auto">
          <a:xfrm>
            <a:off x="3271838" y="2420938"/>
            <a:ext cx="492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GU</a:t>
            </a:r>
            <a:r>
              <a:rPr lang="de-DE" altLang="de-DE" baseline="-25000"/>
              <a:t>IN</a:t>
            </a:r>
          </a:p>
        </p:txBody>
      </p:sp>
      <p:sp>
        <p:nvSpPr>
          <p:cNvPr id="125" name="Text Box 6"/>
          <p:cNvSpPr txBox="1">
            <a:spLocks noChangeArrowheads="1"/>
          </p:cNvSpPr>
          <p:nvPr/>
        </p:nvSpPr>
        <p:spPr bwMode="auto">
          <a:xfrm>
            <a:off x="2916238" y="213360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grpSp>
        <p:nvGrpSpPr>
          <p:cNvPr id="126" name="Group 7"/>
          <p:cNvGrpSpPr>
            <a:grpSpLocks/>
          </p:cNvGrpSpPr>
          <p:nvPr/>
        </p:nvGrpSpPr>
        <p:grpSpPr bwMode="auto">
          <a:xfrm>
            <a:off x="3059113" y="2205038"/>
            <a:ext cx="550862" cy="503237"/>
            <a:chOff x="2291" y="2523"/>
            <a:chExt cx="998" cy="1045"/>
          </a:xfrm>
        </p:grpSpPr>
        <p:grpSp>
          <p:nvGrpSpPr>
            <p:cNvPr id="127" name="Group 8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141" name="Line 9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42" name="Line 10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28" name="Group 11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139" name="Line 12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40" name="Line 13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29" name="Line 14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0" name="Line 15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1" name="Line 16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132" name="Group 17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134" name="Line 18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35" name="Line 19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36" name="Line 20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37" name="Line 21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38" name="Line 22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33" name="AutoShape 23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43" name="Text Box 24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144" name="Rectangle 25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5" name="Rectangle 26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6" name="Line 29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8" name="Line 31"/>
          <p:cNvSpPr>
            <a:spLocks noChangeShapeType="1"/>
          </p:cNvSpPr>
          <p:nvPr/>
        </p:nvSpPr>
        <p:spPr bwMode="auto">
          <a:xfrm>
            <a:off x="2484438" y="2514600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49" name="Group 32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150" name="Line 33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1" name="Line 34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2" name="Line 35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3" name="Line 36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4" name="Line 37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55" name="Line 38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6" name="Line 39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57" name="Group 40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158" name="Line 4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9" name="Line 4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0" name="Line 4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1" name="Line 4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2" name="Line 4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63" name="Line 46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" name="Line 47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" name="Line 48"/>
          <p:cNvSpPr>
            <a:spLocks noChangeShapeType="1"/>
          </p:cNvSpPr>
          <p:nvPr/>
        </p:nvSpPr>
        <p:spPr bwMode="auto">
          <a:xfrm flipH="1">
            <a:off x="22621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6" name="Line 49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7" name="Text Box 50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168" name="Text Box 51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169" name="Line 55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0" name="Line 56"/>
          <p:cNvSpPr>
            <a:spLocks noChangeShapeType="1"/>
          </p:cNvSpPr>
          <p:nvPr/>
        </p:nvSpPr>
        <p:spPr bwMode="auto">
          <a:xfrm>
            <a:off x="1252538" y="2697162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" name="AutoShape 57"/>
          <p:cNvSpPr>
            <a:spLocks noChangeArrowheads="1"/>
          </p:cNvSpPr>
          <p:nvPr/>
        </p:nvSpPr>
        <p:spPr bwMode="auto">
          <a:xfrm rot="10800000">
            <a:off x="1109663" y="29845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72" name="AutoShape 58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74" name="Line 62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5" name="Rectangle 113"/>
          <p:cNvSpPr>
            <a:spLocks noChangeArrowheads="1"/>
          </p:cNvSpPr>
          <p:nvPr/>
        </p:nvSpPr>
        <p:spPr bwMode="auto">
          <a:xfrm>
            <a:off x="1108075" y="2265362"/>
            <a:ext cx="303213" cy="404813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de-DE" sz="1000"/>
              <a:t>Ω</a:t>
            </a:r>
          </a:p>
        </p:txBody>
      </p:sp>
      <p:sp>
        <p:nvSpPr>
          <p:cNvPr id="176" name="Text Box 114"/>
          <p:cNvSpPr txBox="1">
            <a:spLocks noChangeArrowheads="1"/>
          </p:cNvSpPr>
          <p:nvPr/>
        </p:nvSpPr>
        <p:spPr bwMode="auto">
          <a:xfrm>
            <a:off x="1219200" y="2438400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77" name="Line 115"/>
          <p:cNvSpPr>
            <a:spLocks noChangeShapeType="1"/>
          </p:cNvSpPr>
          <p:nvPr/>
        </p:nvSpPr>
        <p:spPr bwMode="auto">
          <a:xfrm flipV="1">
            <a:off x="1260475" y="2306637"/>
            <a:ext cx="50800" cy="793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78" name="Group 116"/>
          <p:cNvGrpSpPr>
            <a:grpSpLocks/>
          </p:cNvGrpSpPr>
          <p:nvPr/>
        </p:nvGrpSpPr>
        <p:grpSpPr bwMode="auto">
          <a:xfrm>
            <a:off x="1158875" y="2306637"/>
            <a:ext cx="201613" cy="39688"/>
            <a:chOff x="3334" y="2659"/>
            <a:chExt cx="181" cy="45"/>
          </a:xfrm>
        </p:grpSpPr>
        <p:sp>
          <p:nvSpPr>
            <p:cNvPr id="179" name="Arc 117"/>
            <p:cNvSpPr>
              <a:spLocks/>
            </p:cNvSpPr>
            <p:nvPr/>
          </p:nvSpPr>
          <p:spPr bwMode="auto">
            <a:xfrm>
              <a:off x="342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" name="Arc 118"/>
            <p:cNvSpPr>
              <a:spLocks/>
            </p:cNvSpPr>
            <p:nvPr/>
          </p:nvSpPr>
          <p:spPr bwMode="auto">
            <a:xfrm flipH="1">
              <a:off x="333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81" name="Line 119"/>
          <p:cNvSpPr>
            <a:spLocks noChangeShapeType="1"/>
          </p:cNvSpPr>
          <p:nvPr/>
        </p:nvSpPr>
        <p:spPr bwMode="auto">
          <a:xfrm>
            <a:off x="1252538" y="2049462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2" name="Line 47"/>
          <p:cNvSpPr>
            <a:spLocks noChangeShapeType="1"/>
          </p:cNvSpPr>
          <p:nvPr/>
        </p:nvSpPr>
        <p:spPr bwMode="auto">
          <a:xfrm flipV="1">
            <a:off x="2209799" y="20574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3" name="Rectangle 113"/>
          <p:cNvSpPr>
            <a:spLocks noChangeArrowheads="1"/>
          </p:cNvSpPr>
          <p:nvPr/>
        </p:nvSpPr>
        <p:spPr bwMode="auto">
          <a:xfrm>
            <a:off x="2133600" y="2209801"/>
            <a:ext cx="152399" cy="152399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l-GR" altLang="de-DE" sz="1000" dirty="0"/>
          </a:p>
        </p:txBody>
      </p:sp>
      <p:sp>
        <p:nvSpPr>
          <p:cNvPr id="184" name="Line 47"/>
          <p:cNvSpPr>
            <a:spLocks noChangeShapeType="1"/>
          </p:cNvSpPr>
          <p:nvPr/>
        </p:nvSpPr>
        <p:spPr bwMode="auto">
          <a:xfrm flipV="1">
            <a:off x="2209799" y="23622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6" name="Line 63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7" name="Line 116"/>
          <p:cNvSpPr>
            <a:spLocks noChangeShapeType="1"/>
          </p:cNvSpPr>
          <p:nvPr/>
        </p:nvSpPr>
        <p:spPr bwMode="auto">
          <a:xfrm>
            <a:off x="2484438" y="20605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8" name="Line 31"/>
          <p:cNvSpPr>
            <a:spLocks noChangeShapeType="1"/>
          </p:cNvSpPr>
          <p:nvPr/>
        </p:nvSpPr>
        <p:spPr bwMode="auto">
          <a:xfrm>
            <a:off x="1258888" y="2060575"/>
            <a:ext cx="10096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" name="Line 49"/>
          <p:cNvSpPr>
            <a:spLocks noChangeShapeType="1"/>
          </p:cNvSpPr>
          <p:nvPr/>
        </p:nvSpPr>
        <p:spPr bwMode="auto">
          <a:xfrm flipH="1">
            <a:off x="2139950" y="2489200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5" name="Line 64"/>
          <p:cNvSpPr>
            <a:spLocks noChangeShapeType="1"/>
          </p:cNvSpPr>
          <p:nvPr/>
        </p:nvSpPr>
        <p:spPr bwMode="auto">
          <a:xfrm>
            <a:off x="2141537" y="2514600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6" name="Line 66"/>
          <p:cNvSpPr>
            <a:spLocks noChangeShapeType="1"/>
          </p:cNvSpPr>
          <p:nvPr/>
        </p:nvSpPr>
        <p:spPr bwMode="auto">
          <a:xfrm flipH="1">
            <a:off x="2222500" y="2057400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7" name="Line 67"/>
          <p:cNvSpPr>
            <a:spLocks noChangeShapeType="1"/>
          </p:cNvSpPr>
          <p:nvPr/>
        </p:nvSpPr>
        <p:spPr bwMode="auto">
          <a:xfrm flipH="1">
            <a:off x="2222500" y="2514600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8" name="Line 48"/>
          <p:cNvSpPr>
            <a:spLocks noChangeShapeType="1"/>
          </p:cNvSpPr>
          <p:nvPr/>
        </p:nvSpPr>
        <p:spPr bwMode="auto">
          <a:xfrm flipH="1">
            <a:off x="2216150" y="2489200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9" name="Text Box 24"/>
          <p:cNvSpPr txBox="1">
            <a:spLocks noChangeArrowheads="1"/>
          </p:cNvSpPr>
          <p:nvPr/>
        </p:nvSpPr>
        <p:spPr bwMode="auto">
          <a:xfrm>
            <a:off x="1752600" y="2133600"/>
            <a:ext cx="378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Z</a:t>
            </a:r>
            <a:r>
              <a:rPr lang="de-DE" altLang="de-DE" baseline="-25000" dirty="0" smtClean="0"/>
              <a:t>IN</a:t>
            </a:r>
            <a:endParaRPr lang="de-DE" altLang="de-DE" baseline="-25000" dirty="0"/>
          </a:p>
        </p:txBody>
      </p:sp>
      <p:sp>
        <p:nvSpPr>
          <p:cNvPr id="2" name="Textfeld 1"/>
          <p:cNvSpPr txBox="1"/>
          <p:nvPr/>
        </p:nvSpPr>
        <p:spPr>
          <a:xfrm>
            <a:off x="4800600" y="4191000"/>
            <a:ext cx="1454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Annahme </a:t>
            </a:r>
            <a:r>
              <a:rPr lang="de-DE" dirty="0" err="1" smtClean="0"/>
              <a:t>Zin</a:t>
            </a:r>
            <a:r>
              <a:rPr lang="de-DE" dirty="0" smtClean="0"/>
              <a:t> klein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156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7B16199-A4BC-424B-AE62-780904F1B8E1}" type="slidenum">
              <a:rPr lang="de-DE" altLang="de-DE" sz="1400">
                <a:latin typeface="Arial" charset="0"/>
              </a:rPr>
              <a:pPr/>
              <a:t>28</a:t>
            </a:fld>
            <a:endParaRPr lang="de-DE" altLang="de-DE" sz="1400">
              <a:latin typeface="Arial" charset="0"/>
            </a:endParaRPr>
          </a:p>
        </p:txBody>
      </p:sp>
      <p:grpSp>
        <p:nvGrpSpPr>
          <p:cNvPr id="53252" name="Group 2"/>
          <p:cNvGrpSpPr>
            <a:grpSpLocks/>
          </p:cNvGrpSpPr>
          <p:nvPr/>
        </p:nvGrpSpPr>
        <p:grpSpPr bwMode="auto">
          <a:xfrm>
            <a:off x="2627313" y="1844675"/>
            <a:ext cx="1136650" cy="863600"/>
            <a:chOff x="1655" y="1162"/>
            <a:chExt cx="716" cy="544"/>
          </a:xfrm>
        </p:grpSpPr>
        <p:sp>
          <p:nvSpPr>
            <p:cNvPr id="53346" name="AutoShape 3"/>
            <p:cNvSpPr>
              <a:spLocks noChangeArrowheads="1"/>
            </p:cNvSpPr>
            <p:nvPr/>
          </p:nvSpPr>
          <p:spPr bwMode="auto">
            <a:xfrm rot="5400000">
              <a:off x="1701" y="1116"/>
              <a:ext cx="544" cy="635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3347" name="Text Box 4"/>
            <p:cNvSpPr txBox="1">
              <a:spLocks noChangeArrowheads="1"/>
            </p:cNvSpPr>
            <p:nvPr/>
          </p:nvSpPr>
          <p:spPr bwMode="auto">
            <a:xfrm>
              <a:off x="1696" y="1207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sp>
          <p:nvSpPr>
            <p:cNvPr id="53348" name="Text Box 5"/>
            <p:cNvSpPr txBox="1">
              <a:spLocks noChangeArrowheads="1"/>
            </p:cNvSpPr>
            <p:nvPr/>
          </p:nvSpPr>
          <p:spPr bwMode="auto">
            <a:xfrm>
              <a:off x="1700" y="1480"/>
              <a:ext cx="1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-</a:t>
              </a:r>
            </a:p>
          </p:txBody>
        </p:sp>
        <p:sp>
          <p:nvSpPr>
            <p:cNvPr id="53349" name="Text Box 6"/>
            <p:cNvSpPr txBox="1">
              <a:spLocks noChangeArrowheads="1"/>
            </p:cNvSpPr>
            <p:nvPr/>
          </p:nvSpPr>
          <p:spPr bwMode="auto">
            <a:xfrm>
              <a:off x="2061" y="1525"/>
              <a:ext cx="31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GU</a:t>
              </a:r>
              <a:r>
                <a:rPr lang="de-DE" altLang="de-DE" baseline="-25000"/>
                <a:t>IN</a:t>
              </a:r>
            </a:p>
          </p:txBody>
        </p:sp>
        <p:sp>
          <p:nvSpPr>
            <p:cNvPr id="53350" name="Text Box 7"/>
            <p:cNvSpPr txBox="1">
              <a:spLocks noChangeArrowheads="1"/>
            </p:cNvSpPr>
            <p:nvPr/>
          </p:nvSpPr>
          <p:spPr bwMode="auto">
            <a:xfrm>
              <a:off x="1837" y="1344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grpSp>
          <p:nvGrpSpPr>
            <p:cNvPr id="53351" name="Group 8"/>
            <p:cNvGrpSpPr>
              <a:grpSpLocks/>
            </p:cNvGrpSpPr>
            <p:nvPr/>
          </p:nvGrpSpPr>
          <p:grpSpPr bwMode="auto">
            <a:xfrm>
              <a:off x="1927" y="1389"/>
              <a:ext cx="347" cy="317"/>
              <a:chOff x="2291" y="2523"/>
              <a:chExt cx="998" cy="1045"/>
            </a:xfrm>
          </p:grpSpPr>
          <p:grpSp>
            <p:nvGrpSpPr>
              <p:cNvPr id="53352" name="Group 9"/>
              <p:cNvGrpSpPr>
                <a:grpSpLocks/>
              </p:cNvGrpSpPr>
              <p:nvPr/>
            </p:nvGrpSpPr>
            <p:grpSpPr bwMode="auto">
              <a:xfrm>
                <a:off x="2517" y="2795"/>
                <a:ext cx="228" cy="499"/>
                <a:chOff x="2109" y="1616"/>
                <a:chExt cx="227" cy="452"/>
              </a:xfrm>
            </p:grpSpPr>
            <p:sp>
              <p:nvSpPr>
                <p:cNvPr id="53366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3367" name="Line 11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53353" name="Group 12"/>
              <p:cNvGrpSpPr>
                <a:grpSpLocks/>
              </p:cNvGrpSpPr>
              <p:nvPr/>
            </p:nvGrpSpPr>
            <p:grpSpPr bwMode="auto">
              <a:xfrm flipH="1">
                <a:off x="2291" y="2795"/>
                <a:ext cx="227" cy="499"/>
                <a:chOff x="2109" y="1616"/>
                <a:chExt cx="227" cy="452"/>
              </a:xfrm>
            </p:grpSpPr>
            <p:sp>
              <p:nvSpPr>
                <p:cNvPr id="53364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3365" name="Line 14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53354" name="Line 15"/>
              <p:cNvSpPr>
                <a:spLocks noChangeShapeType="1"/>
              </p:cNvSpPr>
              <p:nvPr/>
            </p:nvSpPr>
            <p:spPr bwMode="auto">
              <a:xfrm flipH="1">
                <a:off x="2517" y="2660"/>
                <a:ext cx="1" cy="135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3355" name="Line 16"/>
              <p:cNvSpPr>
                <a:spLocks noChangeShapeType="1"/>
              </p:cNvSpPr>
              <p:nvPr/>
            </p:nvSpPr>
            <p:spPr bwMode="auto">
              <a:xfrm>
                <a:off x="2518" y="3295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3356" name="Line 17"/>
              <p:cNvSpPr>
                <a:spLocks noChangeShapeType="1"/>
              </p:cNvSpPr>
              <p:nvPr/>
            </p:nvSpPr>
            <p:spPr bwMode="auto">
              <a:xfrm>
                <a:off x="2518" y="2660"/>
                <a:ext cx="317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53357" name="Group 18"/>
              <p:cNvGrpSpPr>
                <a:grpSpLocks/>
              </p:cNvGrpSpPr>
              <p:nvPr/>
            </p:nvGrpSpPr>
            <p:grpSpPr bwMode="auto">
              <a:xfrm rot="10800000">
                <a:off x="2609" y="2523"/>
                <a:ext cx="680" cy="273"/>
                <a:chOff x="1248" y="1071"/>
                <a:chExt cx="815" cy="273"/>
              </a:xfrm>
            </p:grpSpPr>
            <p:sp>
              <p:nvSpPr>
                <p:cNvPr id="53359" name="Line 19"/>
                <p:cNvSpPr>
                  <a:spLocks noChangeShapeType="1"/>
                </p:cNvSpPr>
                <p:nvPr/>
              </p:nvSpPr>
              <p:spPr bwMode="auto">
                <a:xfrm>
                  <a:off x="1248" y="1208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3360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519" y="1071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3361" name="Line 21"/>
                <p:cNvSpPr>
                  <a:spLocks noChangeShapeType="1"/>
                </p:cNvSpPr>
                <p:nvPr/>
              </p:nvSpPr>
              <p:spPr bwMode="auto">
                <a:xfrm>
                  <a:off x="1611" y="1072"/>
                  <a:ext cx="90" cy="272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3362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701" y="1207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3363" name="Line 23"/>
                <p:cNvSpPr>
                  <a:spLocks noChangeShapeType="1"/>
                </p:cNvSpPr>
                <p:nvPr/>
              </p:nvSpPr>
              <p:spPr bwMode="auto">
                <a:xfrm>
                  <a:off x="1791" y="1207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53358" name="AutoShape 24"/>
              <p:cNvSpPr>
                <a:spLocks noChangeArrowheads="1"/>
              </p:cNvSpPr>
              <p:nvPr/>
            </p:nvSpPr>
            <p:spPr bwMode="auto">
              <a:xfrm rot="10800000">
                <a:off x="2428" y="3476"/>
                <a:ext cx="182" cy="92"/>
              </a:xfrm>
              <a:prstGeom prst="triangle">
                <a:avLst>
                  <a:gd name="adj" fmla="val 50000"/>
                </a:avLst>
              </a:prstGeom>
              <a:noFill/>
              <a:ln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sp>
        <p:nvSpPr>
          <p:cNvPr id="53253" name="Text Box 25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53254" name="Rectangle 26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55" name="Rectangle 27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57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Open-</a:t>
            </a:r>
            <a:r>
              <a:rPr lang="de-DE" altLang="de-DE" dirty="0" err="1" smtClean="0"/>
              <a:t>circuit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loop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gain</a:t>
            </a:r>
            <a:r>
              <a:rPr lang="de-DE" altLang="de-DE" dirty="0" smtClean="0"/>
              <a:t> </a:t>
            </a:r>
          </a:p>
        </p:txBody>
      </p:sp>
      <p:sp>
        <p:nvSpPr>
          <p:cNvPr id="53258" name="Line 30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59" name="Line 31"/>
          <p:cNvSpPr>
            <a:spLocks noChangeShapeType="1"/>
          </p:cNvSpPr>
          <p:nvPr/>
        </p:nvSpPr>
        <p:spPr bwMode="auto">
          <a:xfrm>
            <a:off x="1258888" y="2060575"/>
            <a:ext cx="10096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60" name="Line 32"/>
          <p:cNvSpPr>
            <a:spLocks noChangeShapeType="1"/>
          </p:cNvSpPr>
          <p:nvPr/>
        </p:nvSpPr>
        <p:spPr bwMode="auto">
          <a:xfrm>
            <a:off x="2484438" y="24923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3261" name="Group 33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53341" name="Line 34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42" name="Line 35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43" name="Line 36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44" name="Line 37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45" name="Line 38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3262" name="Line 39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63" name="Line 40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3264" name="Group 41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53336" name="Line 42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7" name="Line 43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8" name="Line 44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9" name="Line 45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40" name="Line 46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3265" name="Line 47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66" name="Line 48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67" name="Line 49"/>
          <p:cNvSpPr>
            <a:spLocks noChangeShapeType="1"/>
          </p:cNvSpPr>
          <p:nvPr/>
        </p:nvSpPr>
        <p:spPr bwMode="auto">
          <a:xfrm flipH="1">
            <a:off x="21224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68" name="Line 50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69" name="Text Box 51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53270" name="Text Box 52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53274" name="Line 56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75" name="Line 57"/>
          <p:cNvSpPr>
            <a:spLocks noChangeShapeType="1"/>
          </p:cNvSpPr>
          <p:nvPr/>
        </p:nvSpPr>
        <p:spPr bwMode="auto">
          <a:xfrm>
            <a:off x="4500563" y="29241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76" name="AutoShape 58"/>
          <p:cNvSpPr>
            <a:spLocks noChangeArrowheads="1"/>
          </p:cNvSpPr>
          <p:nvPr/>
        </p:nvSpPr>
        <p:spPr bwMode="auto">
          <a:xfrm rot="10800000">
            <a:off x="4357688" y="32115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77" name="AutoShape 59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78" name="Text Box 60"/>
          <p:cNvSpPr txBox="1">
            <a:spLocks noChangeArrowheads="1"/>
          </p:cNvSpPr>
          <p:nvPr/>
        </p:nvSpPr>
        <p:spPr bwMode="auto">
          <a:xfrm>
            <a:off x="1977949" y="1700213"/>
            <a:ext cx="3113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endParaRPr lang="de-DE" altLang="de-DE" dirty="0"/>
          </a:p>
        </p:txBody>
      </p:sp>
      <p:sp>
        <p:nvSpPr>
          <p:cNvPr id="53279" name="Text Box 61"/>
          <p:cNvSpPr txBox="1">
            <a:spLocks noChangeArrowheads="1"/>
          </p:cNvSpPr>
          <p:nvPr/>
        </p:nvSpPr>
        <p:spPr bwMode="auto">
          <a:xfrm>
            <a:off x="2296633" y="1700213"/>
            <a:ext cx="3946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r>
              <a:rPr lang="de-DE" altLang="de-DE" dirty="0"/>
              <a:t>*</a:t>
            </a:r>
          </a:p>
        </p:txBody>
      </p:sp>
      <p:sp>
        <p:nvSpPr>
          <p:cNvPr id="53280" name="Line 62"/>
          <p:cNvSpPr>
            <a:spLocks noChangeShapeType="1"/>
          </p:cNvSpPr>
          <p:nvPr/>
        </p:nvSpPr>
        <p:spPr bwMode="auto">
          <a:xfrm>
            <a:off x="2124075" y="249237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1" name="Line 63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2" name="Line 64"/>
          <p:cNvSpPr>
            <a:spLocks noChangeShapeType="1"/>
          </p:cNvSpPr>
          <p:nvPr/>
        </p:nvSpPr>
        <p:spPr bwMode="auto">
          <a:xfrm flipH="1">
            <a:off x="2268538" y="20605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3" name="Line 65"/>
          <p:cNvSpPr>
            <a:spLocks noChangeShapeType="1"/>
          </p:cNvSpPr>
          <p:nvPr/>
        </p:nvSpPr>
        <p:spPr bwMode="auto">
          <a:xfrm flipH="1">
            <a:off x="2268538" y="24923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5" name="Line 67"/>
          <p:cNvSpPr>
            <a:spLocks noChangeShapeType="1"/>
          </p:cNvSpPr>
          <p:nvPr/>
        </p:nvSpPr>
        <p:spPr bwMode="auto">
          <a:xfrm flipV="1">
            <a:off x="2268538" y="2060575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med" len="sm"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6" name="Line 68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7" name="Oval 69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88" name="Line 70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89" name="Line 71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0" name="Line 72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1" name="Line 73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2" name="Line 74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3" name="Line 75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4" name="Line 76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5" name="Oval 77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296" name="Line 78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7" name="Line 79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8" name="Line 80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299" name="Line 81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0" name="Line 82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1" name="Oval 83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53302" name="Group 84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53331" name="Line 85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2" name="Line 86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3" name="Line 87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4" name="Line 88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3335" name="Line 89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3303" name="Line 90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4" name="Line 91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5" name="Line 92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6" name="Line 93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7" name="Line 94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8" name="Line 95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09" name="Line 96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0" name="AutoShape 97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3311" name="Line 98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2" name="Line 99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3" name="Line 100"/>
          <p:cNvSpPr>
            <a:spLocks noChangeShapeType="1"/>
          </p:cNvSpPr>
          <p:nvPr/>
        </p:nvSpPr>
        <p:spPr bwMode="auto">
          <a:xfrm>
            <a:off x="7019925" y="1196975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4" name="Line 101"/>
          <p:cNvSpPr>
            <a:spLocks noChangeShapeType="1"/>
          </p:cNvSpPr>
          <p:nvPr/>
        </p:nvSpPr>
        <p:spPr bwMode="auto">
          <a:xfrm>
            <a:off x="7019925" y="1341438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5" name="Line 102"/>
          <p:cNvSpPr>
            <a:spLocks noChangeShapeType="1"/>
          </p:cNvSpPr>
          <p:nvPr/>
        </p:nvSpPr>
        <p:spPr bwMode="auto">
          <a:xfrm>
            <a:off x="6804025" y="11969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6" name="Line 103"/>
          <p:cNvSpPr>
            <a:spLocks noChangeShapeType="1"/>
          </p:cNvSpPr>
          <p:nvPr/>
        </p:nvSpPr>
        <p:spPr bwMode="auto">
          <a:xfrm>
            <a:off x="6804025" y="13414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7" name="Line 104"/>
          <p:cNvSpPr>
            <a:spLocks noChangeShapeType="1"/>
          </p:cNvSpPr>
          <p:nvPr/>
        </p:nvSpPr>
        <p:spPr bwMode="auto">
          <a:xfrm rot="10800000">
            <a:off x="7019925" y="1196975"/>
            <a:ext cx="0" cy="144463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8" name="Line 105"/>
          <p:cNvSpPr>
            <a:spLocks noChangeShapeType="1"/>
          </p:cNvSpPr>
          <p:nvPr/>
        </p:nvSpPr>
        <p:spPr bwMode="auto">
          <a:xfrm rot="10800000">
            <a:off x="86042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19" name="Line 106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20" name="Line 107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21" name="Line 108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22" name="Line 109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23" name="Line 110"/>
          <p:cNvSpPr>
            <a:spLocks noChangeShapeType="1"/>
          </p:cNvSpPr>
          <p:nvPr/>
        </p:nvSpPr>
        <p:spPr bwMode="auto">
          <a:xfrm rot="10800000">
            <a:off x="68770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24" name="Line 111"/>
          <p:cNvSpPr>
            <a:spLocks noChangeShapeType="1"/>
          </p:cNvSpPr>
          <p:nvPr/>
        </p:nvSpPr>
        <p:spPr bwMode="auto">
          <a:xfrm>
            <a:off x="59404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25" name="Rectangle 112"/>
          <p:cNvSpPr>
            <a:spLocks noChangeArrowheads="1"/>
          </p:cNvSpPr>
          <p:nvPr/>
        </p:nvSpPr>
        <p:spPr bwMode="auto">
          <a:xfrm>
            <a:off x="4787900" y="4508500"/>
            <a:ext cx="4176713" cy="129698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53326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080914"/>
              </p:ext>
            </p:extLst>
          </p:nvPr>
        </p:nvGraphicFramePr>
        <p:xfrm>
          <a:off x="6178550" y="4933950"/>
          <a:ext cx="11303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395" name="Formel" r:id="rId3" imgW="545760" imgH="228600" progId="Equation.3">
                  <p:embed/>
                </p:oleObj>
              </mc:Choice>
              <mc:Fallback>
                <p:oleObj name="Formel" r:id="rId3" imgW="545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8550" y="4933950"/>
                        <a:ext cx="11303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27" name="Rectangle 114"/>
          <p:cNvSpPr>
            <a:spLocks noChangeArrowheads="1"/>
          </p:cNvSpPr>
          <p:nvPr/>
        </p:nvSpPr>
        <p:spPr bwMode="auto">
          <a:xfrm>
            <a:off x="6588125" y="3068638"/>
            <a:ext cx="2376488" cy="1296987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53328" name="Objec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487429"/>
              </p:ext>
            </p:extLst>
          </p:nvPr>
        </p:nvGraphicFramePr>
        <p:xfrm>
          <a:off x="6708775" y="3116263"/>
          <a:ext cx="1995488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396" name="Formel" r:id="rId5" imgW="965160" imgH="533160" progId="Equation.3">
                  <p:embed/>
                </p:oleObj>
              </mc:Choice>
              <mc:Fallback>
                <p:oleObj name="Formel" r:id="rId5" imgW="96516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8775" y="3116263"/>
                        <a:ext cx="1995488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29" name="Line 116"/>
          <p:cNvSpPr>
            <a:spLocks noChangeShapeType="1"/>
          </p:cNvSpPr>
          <p:nvPr/>
        </p:nvSpPr>
        <p:spPr bwMode="auto">
          <a:xfrm>
            <a:off x="2484438" y="20605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3330" name="Oval 117"/>
          <p:cNvSpPr>
            <a:spLocks noChangeArrowheads="1"/>
          </p:cNvSpPr>
          <p:nvPr/>
        </p:nvSpPr>
        <p:spPr bwMode="auto">
          <a:xfrm>
            <a:off x="2411413" y="2205038"/>
            <a:ext cx="142875" cy="144462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20" name="Line 48"/>
          <p:cNvSpPr>
            <a:spLocks noChangeShapeType="1"/>
          </p:cNvSpPr>
          <p:nvPr/>
        </p:nvSpPr>
        <p:spPr bwMode="auto">
          <a:xfrm flipH="1">
            <a:off x="21986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1" name="Line 47"/>
          <p:cNvSpPr>
            <a:spLocks noChangeShapeType="1"/>
          </p:cNvSpPr>
          <p:nvPr/>
        </p:nvSpPr>
        <p:spPr bwMode="auto">
          <a:xfrm flipV="1">
            <a:off x="2209799" y="20574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2" name="Rectangle 113"/>
          <p:cNvSpPr>
            <a:spLocks noChangeArrowheads="1"/>
          </p:cNvSpPr>
          <p:nvPr/>
        </p:nvSpPr>
        <p:spPr bwMode="auto">
          <a:xfrm>
            <a:off x="2133600" y="2209801"/>
            <a:ext cx="152399" cy="152399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l-GR" altLang="de-DE" sz="1000" dirty="0"/>
          </a:p>
        </p:txBody>
      </p:sp>
      <p:sp>
        <p:nvSpPr>
          <p:cNvPr id="123" name="Line 47"/>
          <p:cNvSpPr>
            <a:spLocks noChangeShapeType="1"/>
          </p:cNvSpPr>
          <p:nvPr/>
        </p:nvSpPr>
        <p:spPr bwMode="auto">
          <a:xfrm flipV="1">
            <a:off x="2209799" y="23622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8" name="Text Box 24"/>
          <p:cNvSpPr txBox="1">
            <a:spLocks noChangeArrowheads="1"/>
          </p:cNvSpPr>
          <p:nvPr/>
        </p:nvSpPr>
        <p:spPr bwMode="auto">
          <a:xfrm>
            <a:off x="1752600" y="2133600"/>
            <a:ext cx="378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Z</a:t>
            </a:r>
            <a:r>
              <a:rPr lang="de-DE" altLang="de-DE" baseline="-25000" dirty="0" smtClean="0"/>
              <a:t>IN</a:t>
            </a:r>
            <a:endParaRPr lang="de-DE" alt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66547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F131E2A-2E19-4B18-A885-B3E827970A73}" type="slidenum">
              <a:rPr lang="de-DE" altLang="de-DE" sz="1400">
                <a:latin typeface="Arial" charset="0"/>
              </a:rPr>
              <a:pPr/>
              <a:t>29</a:t>
            </a:fld>
            <a:endParaRPr lang="de-DE" altLang="de-DE" sz="1400">
              <a:latin typeface="Arial" charset="0"/>
            </a:endParaRPr>
          </a:p>
        </p:txBody>
      </p:sp>
      <p:grpSp>
        <p:nvGrpSpPr>
          <p:cNvPr id="52228" name="Group 2"/>
          <p:cNvGrpSpPr>
            <a:grpSpLocks/>
          </p:cNvGrpSpPr>
          <p:nvPr/>
        </p:nvGrpSpPr>
        <p:grpSpPr bwMode="auto">
          <a:xfrm>
            <a:off x="2627313" y="1844675"/>
            <a:ext cx="1136650" cy="863600"/>
            <a:chOff x="1655" y="1162"/>
            <a:chExt cx="716" cy="544"/>
          </a:xfrm>
        </p:grpSpPr>
        <p:sp>
          <p:nvSpPr>
            <p:cNvPr id="52324" name="AutoShape 3"/>
            <p:cNvSpPr>
              <a:spLocks noChangeArrowheads="1"/>
            </p:cNvSpPr>
            <p:nvPr/>
          </p:nvSpPr>
          <p:spPr bwMode="auto">
            <a:xfrm rot="5400000">
              <a:off x="1701" y="1116"/>
              <a:ext cx="544" cy="635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52325" name="Text Box 4"/>
            <p:cNvSpPr txBox="1">
              <a:spLocks noChangeArrowheads="1"/>
            </p:cNvSpPr>
            <p:nvPr/>
          </p:nvSpPr>
          <p:spPr bwMode="auto">
            <a:xfrm>
              <a:off x="1696" y="1207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sp>
          <p:nvSpPr>
            <p:cNvPr id="52326" name="Text Box 5"/>
            <p:cNvSpPr txBox="1">
              <a:spLocks noChangeArrowheads="1"/>
            </p:cNvSpPr>
            <p:nvPr/>
          </p:nvSpPr>
          <p:spPr bwMode="auto">
            <a:xfrm>
              <a:off x="1700" y="1480"/>
              <a:ext cx="1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-</a:t>
              </a:r>
            </a:p>
          </p:txBody>
        </p:sp>
        <p:sp>
          <p:nvSpPr>
            <p:cNvPr id="52327" name="Text Box 6"/>
            <p:cNvSpPr txBox="1">
              <a:spLocks noChangeArrowheads="1"/>
            </p:cNvSpPr>
            <p:nvPr/>
          </p:nvSpPr>
          <p:spPr bwMode="auto">
            <a:xfrm>
              <a:off x="2061" y="1525"/>
              <a:ext cx="31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GU</a:t>
              </a:r>
              <a:r>
                <a:rPr lang="de-DE" altLang="de-DE" baseline="-25000"/>
                <a:t>IN</a:t>
              </a:r>
            </a:p>
          </p:txBody>
        </p:sp>
        <p:sp>
          <p:nvSpPr>
            <p:cNvPr id="52328" name="Text Box 7"/>
            <p:cNvSpPr txBox="1">
              <a:spLocks noChangeArrowheads="1"/>
            </p:cNvSpPr>
            <p:nvPr/>
          </p:nvSpPr>
          <p:spPr bwMode="auto">
            <a:xfrm>
              <a:off x="1837" y="1344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grpSp>
          <p:nvGrpSpPr>
            <p:cNvPr id="52329" name="Group 8"/>
            <p:cNvGrpSpPr>
              <a:grpSpLocks/>
            </p:cNvGrpSpPr>
            <p:nvPr/>
          </p:nvGrpSpPr>
          <p:grpSpPr bwMode="auto">
            <a:xfrm>
              <a:off x="1927" y="1389"/>
              <a:ext cx="347" cy="317"/>
              <a:chOff x="2291" y="2523"/>
              <a:chExt cx="998" cy="1045"/>
            </a:xfrm>
          </p:grpSpPr>
          <p:grpSp>
            <p:nvGrpSpPr>
              <p:cNvPr id="52330" name="Group 9"/>
              <p:cNvGrpSpPr>
                <a:grpSpLocks/>
              </p:cNvGrpSpPr>
              <p:nvPr/>
            </p:nvGrpSpPr>
            <p:grpSpPr bwMode="auto">
              <a:xfrm>
                <a:off x="2517" y="2795"/>
                <a:ext cx="228" cy="499"/>
                <a:chOff x="2109" y="1616"/>
                <a:chExt cx="227" cy="452"/>
              </a:xfrm>
            </p:grpSpPr>
            <p:sp>
              <p:nvSpPr>
                <p:cNvPr id="52344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2345" name="Line 11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52331" name="Group 12"/>
              <p:cNvGrpSpPr>
                <a:grpSpLocks/>
              </p:cNvGrpSpPr>
              <p:nvPr/>
            </p:nvGrpSpPr>
            <p:grpSpPr bwMode="auto">
              <a:xfrm flipH="1">
                <a:off x="2291" y="2795"/>
                <a:ext cx="227" cy="499"/>
                <a:chOff x="2109" y="1616"/>
                <a:chExt cx="227" cy="452"/>
              </a:xfrm>
            </p:grpSpPr>
            <p:sp>
              <p:nvSpPr>
                <p:cNvPr id="52342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2343" name="Line 14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52332" name="Line 15"/>
              <p:cNvSpPr>
                <a:spLocks noChangeShapeType="1"/>
              </p:cNvSpPr>
              <p:nvPr/>
            </p:nvSpPr>
            <p:spPr bwMode="auto">
              <a:xfrm flipH="1">
                <a:off x="2517" y="2660"/>
                <a:ext cx="1" cy="135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2333" name="Line 16"/>
              <p:cNvSpPr>
                <a:spLocks noChangeShapeType="1"/>
              </p:cNvSpPr>
              <p:nvPr/>
            </p:nvSpPr>
            <p:spPr bwMode="auto">
              <a:xfrm>
                <a:off x="2518" y="3295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52334" name="Line 17"/>
              <p:cNvSpPr>
                <a:spLocks noChangeShapeType="1"/>
              </p:cNvSpPr>
              <p:nvPr/>
            </p:nvSpPr>
            <p:spPr bwMode="auto">
              <a:xfrm>
                <a:off x="2518" y="2660"/>
                <a:ext cx="317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52335" name="Group 18"/>
              <p:cNvGrpSpPr>
                <a:grpSpLocks/>
              </p:cNvGrpSpPr>
              <p:nvPr/>
            </p:nvGrpSpPr>
            <p:grpSpPr bwMode="auto">
              <a:xfrm rot="10800000">
                <a:off x="2609" y="2523"/>
                <a:ext cx="680" cy="273"/>
                <a:chOff x="1248" y="1071"/>
                <a:chExt cx="815" cy="273"/>
              </a:xfrm>
            </p:grpSpPr>
            <p:sp>
              <p:nvSpPr>
                <p:cNvPr id="52337" name="Line 19"/>
                <p:cNvSpPr>
                  <a:spLocks noChangeShapeType="1"/>
                </p:cNvSpPr>
                <p:nvPr/>
              </p:nvSpPr>
              <p:spPr bwMode="auto">
                <a:xfrm>
                  <a:off x="1248" y="1208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2338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519" y="1071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2339" name="Line 21"/>
                <p:cNvSpPr>
                  <a:spLocks noChangeShapeType="1"/>
                </p:cNvSpPr>
                <p:nvPr/>
              </p:nvSpPr>
              <p:spPr bwMode="auto">
                <a:xfrm>
                  <a:off x="1611" y="1072"/>
                  <a:ext cx="90" cy="272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2340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701" y="1207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52341" name="Line 23"/>
                <p:cNvSpPr>
                  <a:spLocks noChangeShapeType="1"/>
                </p:cNvSpPr>
                <p:nvPr/>
              </p:nvSpPr>
              <p:spPr bwMode="auto">
                <a:xfrm>
                  <a:off x="1791" y="1207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52336" name="AutoShape 24"/>
              <p:cNvSpPr>
                <a:spLocks noChangeArrowheads="1"/>
              </p:cNvSpPr>
              <p:nvPr/>
            </p:nvSpPr>
            <p:spPr bwMode="auto">
              <a:xfrm rot="10800000">
                <a:off x="2428" y="3476"/>
                <a:ext cx="182" cy="92"/>
              </a:xfrm>
              <a:prstGeom prst="triangle">
                <a:avLst>
                  <a:gd name="adj" fmla="val 50000"/>
                </a:avLst>
              </a:prstGeom>
              <a:noFill/>
              <a:ln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sp>
        <p:nvSpPr>
          <p:cNvPr id="52229" name="Text Box 25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52230" name="Rectangle 26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31" name="Rectangle 27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3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Short-</a:t>
            </a:r>
            <a:r>
              <a:rPr lang="de-DE" altLang="de-DE" dirty="0" err="1" smtClean="0"/>
              <a:t>circuit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loop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gain</a:t>
            </a:r>
            <a:r>
              <a:rPr lang="de-DE" altLang="de-DE" dirty="0" smtClean="0"/>
              <a:t> </a:t>
            </a:r>
          </a:p>
        </p:txBody>
      </p:sp>
      <p:sp>
        <p:nvSpPr>
          <p:cNvPr id="52234" name="Line 30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35" name="Line 31"/>
          <p:cNvSpPr>
            <a:spLocks noChangeShapeType="1"/>
          </p:cNvSpPr>
          <p:nvPr/>
        </p:nvSpPr>
        <p:spPr bwMode="auto">
          <a:xfrm>
            <a:off x="1258888" y="2060575"/>
            <a:ext cx="10096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36" name="Line 32"/>
          <p:cNvSpPr>
            <a:spLocks noChangeShapeType="1"/>
          </p:cNvSpPr>
          <p:nvPr/>
        </p:nvSpPr>
        <p:spPr bwMode="auto">
          <a:xfrm>
            <a:off x="2484438" y="24923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2237" name="Group 33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52319" name="Line 34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20" name="Line 35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21" name="Line 36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22" name="Line 37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23" name="Line 38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2238" name="Line 39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39" name="Line 40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52240" name="Group 41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52314" name="Line 42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5" name="Line 43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6" name="Line 44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7" name="Line 45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8" name="Line 46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2241" name="Line 47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42" name="Line 48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43" name="Line 49"/>
          <p:cNvSpPr>
            <a:spLocks noChangeShapeType="1"/>
          </p:cNvSpPr>
          <p:nvPr/>
        </p:nvSpPr>
        <p:spPr bwMode="auto">
          <a:xfrm flipH="1">
            <a:off x="21224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44" name="Line 50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45" name="Text Box 51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52246" name="Text Box 52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52249" name="AutoShape 55"/>
          <p:cNvSpPr>
            <a:spLocks noChangeArrowheads="1"/>
          </p:cNvSpPr>
          <p:nvPr/>
        </p:nvSpPr>
        <p:spPr bwMode="auto">
          <a:xfrm rot="10800000">
            <a:off x="1143000" y="27432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50" name="Line 57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51" name="Line 58"/>
          <p:cNvSpPr>
            <a:spLocks noChangeShapeType="1"/>
          </p:cNvSpPr>
          <p:nvPr/>
        </p:nvSpPr>
        <p:spPr bwMode="auto">
          <a:xfrm>
            <a:off x="4500563" y="29241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52" name="AutoShape 59"/>
          <p:cNvSpPr>
            <a:spLocks noChangeArrowheads="1"/>
          </p:cNvSpPr>
          <p:nvPr/>
        </p:nvSpPr>
        <p:spPr bwMode="auto">
          <a:xfrm rot="10800000">
            <a:off x="4357688" y="32115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53" name="AutoShape 60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54" name="Text Box 62"/>
          <p:cNvSpPr txBox="1">
            <a:spLocks noChangeArrowheads="1"/>
          </p:cNvSpPr>
          <p:nvPr/>
        </p:nvSpPr>
        <p:spPr bwMode="auto">
          <a:xfrm>
            <a:off x="1977949" y="1700213"/>
            <a:ext cx="3113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endParaRPr lang="de-DE" altLang="de-DE" dirty="0"/>
          </a:p>
        </p:txBody>
      </p:sp>
      <p:sp>
        <p:nvSpPr>
          <p:cNvPr id="52255" name="Text Box 63"/>
          <p:cNvSpPr txBox="1">
            <a:spLocks noChangeArrowheads="1"/>
          </p:cNvSpPr>
          <p:nvPr/>
        </p:nvSpPr>
        <p:spPr bwMode="auto">
          <a:xfrm>
            <a:off x="2296633" y="1700213"/>
            <a:ext cx="3946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r>
              <a:rPr lang="de-DE" altLang="de-DE" dirty="0"/>
              <a:t>*</a:t>
            </a:r>
          </a:p>
        </p:txBody>
      </p:sp>
      <p:sp>
        <p:nvSpPr>
          <p:cNvPr id="52256" name="Line 64"/>
          <p:cNvSpPr>
            <a:spLocks noChangeShapeType="1"/>
          </p:cNvSpPr>
          <p:nvPr/>
        </p:nvSpPr>
        <p:spPr bwMode="auto">
          <a:xfrm>
            <a:off x="2124075" y="249237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57" name="Line 65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58" name="Line 66"/>
          <p:cNvSpPr>
            <a:spLocks noChangeShapeType="1"/>
          </p:cNvSpPr>
          <p:nvPr/>
        </p:nvSpPr>
        <p:spPr bwMode="auto">
          <a:xfrm flipH="1">
            <a:off x="2268538" y="20605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59" name="Line 67"/>
          <p:cNvSpPr>
            <a:spLocks noChangeShapeType="1"/>
          </p:cNvSpPr>
          <p:nvPr/>
        </p:nvSpPr>
        <p:spPr bwMode="auto">
          <a:xfrm flipH="1">
            <a:off x="2268538" y="2492375"/>
            <a:ext cx="215900" cy="0"/>
          </a:xfrm>
          <a:prstGeom prst="line">
            <a:avLst/>
          </a:prstGeom>
          <a:noFill/>
          <a:ln w="22225" cap="rnd">
            <a:solidFill>
              <a:schemeClr val="tx1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1" name="Line 69"/>
          <p:cNvSpPr>
            <a:spLocks noChangeShapeType="1"/>
          </p:cNvSpPr>
          <p:nvPr/>
        </p:nvSpPr>
        <p:spPr bwMode="auto">
          <a:xfrm flipV="1">
            <a:off x="2268538" y="2060575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med" len="sm"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2" name="Line 73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3" name="Oval 74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64" name="Line 75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5" name="Line 76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6" name="Line 77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7" name="Line 78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8" name="Line 79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69" name="Line 80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0" name="Line 81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1" name="Oval 82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72" name="Line 83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3" name="Line 84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4" name="Line 85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5" name="Line 86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6" name="Line 87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77" name="Oval 88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52278" name="Group 89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52309" name="Line 90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0" name="Line 91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1" name="Line 92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2" name="Line 93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2313" name="Line 94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2279" name="Line 95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0" name="Line 96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1" name="Line 97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2" name="Line 98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3" name="Line 99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4" name="Line 100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5" name="Line 101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6" name="AutoShape 102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287" name="Line 103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8" name="Line 104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89" name="Line 105"/>
          <p:cNvSpPr>
            <a:spLocks noChangeShapeType="1"/>
          </p:cNvSpPr>
          <p:nvPr/>
        </p:nvSpPr>
        <p:spPr bwMode="auto">
          <a:xfrm>
            <a:off x="7019925" y="1196975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0" name="Line 106"/>
          <p:cNvSpPr>
            <a:spLocks noChangeShapeType="1"/>
          </p:cNvSpPr>
          <p:nvPr/>
        </p:nvSpPr>
        <p:spPr bwMode="auto">
          <a:xfrm>
            <a:off x="7019925" y="1341438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1" name="Line 107"/>
          <p:cNvSpPr>
            <a:spLocks noChangeShapeType="1"/>
          </p:cNvSpPr>
          <p:nvPr/>
        </p:nvSpPr>
        <p:spPr bwMode="auto">
          <a:xfrm>
            <a:off x="6804025" y="11969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2" name="Line 108"/>
          <p:cNvSpPr>
            <a:spLocks noChangeShapeType="1"/>
          </p:cNvSpPr>
          <p:nvPr/>
        </p:nvSpPr>
        <p:spPr bwMode="auto">
          <a:xfrm>
            <a:off x="6804025" y="13414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3" name="Line 109"/>
          <p:cNvSpPr>
            <a:spLocks noChangeShapeType="1"/>
          </p:cNvSpPr>
          <p:nvPr/>
        </p:nvSpPr>
        <p:spPr bwMode="auto">
          <a:xfrm rot="10800000">
            <a:off x="7019925" y="1196975"/>
            <a:ext cx="0" cy="144463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4" name="Line 110"/>
          <p:cNvSpPr>
            <a:spLocks noChangeShapeType="1"/>
          </p:cNvSpPr>
          <p:nvPr/>
        </p:nvSpPr>
        <p:spPr bwMode="auto">
          <a:xfrm rot="10800000">
            <a:off x="86042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5" name="Line 111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6" name="Line 112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7" name="Line 113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8" name="Line 114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299" name="Line 115"/>
          <p:cNvSpPr>
            <a:spLocks noChangeShapeType="1"/>
          </p:cNvSpPr>
          <p:nvPr/>
        </p:nvSpPr>
        <p:spPr bwMode="auto">
          <a:xfrm rot="10800000">
            <a:off x="68770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300" name="Line 116"/>
          <p:cNvSpPr>
            <a:spLocks noChangeShapeType="1"/>
          </p:cNvSpPr>
          <p:nvPr/>
        </p:nvSpPr>
        <p:spPr bwMode="auto">
          <a:xfrm>
            <a:off x="59404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303" name="Rectangle 119"/>
          <p:cNvSpPr>
            <a:spLocks noChangeArrowheads="1"/>
          </p:cNvSpPr>
          <p:nvPr/>
        </p:nvSpPr>
        <p:spPr bwMode="auto">
          <a:xfrm>
            <a:off x="6588125" y="3068638"/>
            <a:ext cx="2376488" cy="1296987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52304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022804"/>
              </p:ext>
            </p:extLst>
          </p:nvPr>
        </p:nvGraphicFramePr>
        <p:xfrm>
          <a:off x="6723063" y="3116263"/>
          <a:ext cx="1966912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74" name="Formel" r:id="rId3" imgW="952200" imgH="533160" progId="Equation.3">
                  <p:embed/>
                </p:oleObj>
              </mc:Choice>
              <mc:Fallback>
                <p:oleObj name="Formel" r:id="rId3" imgW="95220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063" y="3116263"/>
                        <a:ext cx="1966912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305" name="Line 122"/>
          <p:cNvSpPr>
            <a:spLocks noChangeShapeType="1"/>
          </p:cNvSpPr>
          <p:nvPr/>
        </p:nvSpPr>
        <p:spPr bwMode="auto">
          <a:xfrm>
            <a:off x="2484438" y="20605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306" name="Oval 121"/>
          <p:cNvSpPr>
            <a:spLocks noChangeArrowheads="1"/>
          </p:cNvSpPr>
          <p:nvPr/>
        </p:nvSpPr>
        <p:spPr bwMode="auto">
          <a:xfrm>
            <a:off x="2411413" y="2205038"/>
            <a:ext cx="142875" cy="144462"/>
          </a:xfrm>
          <a:prstGeom prst="ellipse">
            <a:avLst/>
          </a:prstGeom>
          <a:solidFill>
            <a:srgbClr val="FF00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2307" name="Line 123"/>
          <p:cNvSpPr>
            <a:spLocks noChangeShapeType="1"/>
          </p:cNvSpPr>
          <p:nvPr/>
        </p:nvSpPr>
        <p:spPr bwMode="auto">
          <a:xfrm>
            <a:off x="1295400" y="2057400"/>
            <a:ext cx="0" cy="6477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oval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308" name="Line 124"/>
          <p:cNvSpPr>
            <a:spLocks noChangeShapeType="1"/>
          </p:cNvSpPr>
          <p:nvPr/>
        </p:nvSpPr>
        <p:spPr bwMode="auto">
          <a:xfrm>
            <a:off x="8964613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2" name="Line 48"/>
          <p:cNvSpPr>
            <a:spLocks noChangeShapeType="1"/>
          </p:cNvSpPr>
          <p:nvPr/>
        </p:nvSpPr>
        <p:spPr bwMode="auto">
          <a:xfrm flipH="1">
            <a:off x="21986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3" name="Line 47"/>
          <p:cNvSpPr>
            <a:spLocks noChangeShapeType="1"/>
          </p:cNvSpPr>
          <p:nvPr/>
        </p:nvSpPr>
        <p:spPr bwMode="auto">
          <a:xfrm flipV="1">
            <a:off x="2209799" y="20574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4" name="Rectangle 113"/>
          <p:cNvSpPr>
            <a:spLocks noChangeArrowheads="1"/>
          </p:cNvSpPr>
          <p:nvPr/>
        </p:nvSpPr>
        <p:spPr bwMode="auto">
          <a:xfrm>
            <a:off x="2133600" y="2209801"/>
            <a:ext cx="152399" cy="152399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l-GR" altLang="de-DE" sz="1000" dirty="0"/>
          </a:p>
        </p:txBody>
      </p:sp>
      <p:sp>
        <p:nvSpPr>
          <p:cNvPr id="125" name="Line 47"/>
          <p:cNvSpPr>
            <a:spLocks noChangeShapeType="1"/>
          </p:cNvSpPr>
          <p:nvPr/>
        </p:nvSpPr>
        <p:spPr bwMode="auto">
          <a:xfrm flipV="1">
            <a:off x="2209799" y="23622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7" name="Rectangle 112"/>
          <p:cNvSpPr>
            <a:spLocks noChangeArrowheads="1"/>
          </p:cNvSpPr>
          <p:nvPr/>
        </p:nvSpPr>
        <p:spPr bwMode="auto">
          <a:xfrm>
            <a:off x="4787900" y="4508500"/>
            <a:ext cx="4176713" cy="129698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128" name="Object 1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021257"/>
              </p:ext>
            </p:extLst>
          </p:nvPr>
        </p:nvGraphicFramePr>
        <p:xfrm>
          <a:off x="5208588" y="4724400"/>
          <a:ext cx="307340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375" name="Formel" r:id="rId5" imgW="1485720" imgH="431640" progId="Equation.3">
                  <p:embed/>
                </p:oleObj>
              </mc:Choice>
              <mc:Fallback>
                <p:oleObj name="Formel" r:id="rId5" imgW="14857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8588" y="4724400"/>
                        <a:ext cx="307340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 Box 24"/>
          <p:cNvSpPr txBox="1">
            <a:spLocks noChangeArrowheads="1"/>
          </p:cNvSpPr>
          <p:nvPr/>
        </p:nvSpPr>
        <p:spPr bwMode="auto">
          <a:xfrm>
            <a:off x="1752600" y="2133600"/>
            <a:ext cx="378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Z</a:t>
            </a:r>
            <a:r>
              <a:rPr lang="de-DE" altLang="de-DE" baseline="-25000" dirty="0" smtClean="0"/>
              <a:t>IN</a:t>
            </a:r>
            <a:endParaRPr lang="de-DE" alt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43817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Čuvar mesta za broj slajd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BF2F2D-5B99-4B36-9DF9-A7562B1CA239}" type="slidenum">
              <a:rPr lang="de-DE" smtClean="0"/>
              <a:pPr/>
              <a:t>3</a:t>
            </a:fld>
            <a:endParaRPr lang="de-DE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Rückkopplung</a:t>
            </a:r>
            <a:endParaRPr lang="en-US" dirty="0" smtClean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4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ED09BCF-BE7A-4EA5-B618-CB548007D3DC}" type="slidenum">
              <a:rPr lang="de-DE" altLang="de-DE" sz="1400">
                <a:latin typeface="Arial" charset="0"/>
              </a:rPr>
              <a:pPr/>
              <a:t>30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5531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Z</a:t>
            </a:r>
            <a:r>
              <a:rPr lang="de-DE" altLang="de-DE" baseline="-25000" dirty="0" smtClean="0"/>
              <a:t>IN </a:t>
            </a:r>
            <a:r>
              <a:rPr lang="de-DE" altLang="de-DE" dirty="0" err="1" smtClean="0"/>
              <a:t>with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feedback</a:t>
            </a:r>
            <a:endParaRPr lang="de-DE" altLang="de-DE" dirty="0" smtClean="0"/>
          </a:p>
        </p:txBody>
      </p:sp>
      <p:sp>
        <p:nvSpPr>
          <p:cNvPr id="55334" name="Line 67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5" name="Oval 68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36" name="Line 69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7" name="Line 70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8" name="Line 71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39" name="Line 72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0" name="Line 73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1" name="Line 74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2" name="Line 75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3" name="Oval 76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44" name="Line 77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5" name="Line 78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6" name="Line 79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7" name="Line 80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8" name="Line 81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49" name="Oval 82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55350" name="Group 83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55383" name="Line 84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4" name="Line 85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5" name="Line 86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6" name="Line 87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5387" name="Line 88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5351" name="Line 89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2" name="Line 90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3" name="Line 91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4" name="Line 92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5" name="Line 93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6" name="Line 94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7" name="Line 95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58" name="AutoShape 96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59" name="Line 97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0" name="Line 98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1" name="Line 99"/>
          <p:cNvSpPr>
            <a:spLocks noChangeShapeType="1"/>
          </p:cNvSpPr>
          <p:nvPr/>
        </p:nvSpPr>
        <p:spPr bwMode="auto">
          <a:xfrm>
            <a:off x="7019925" y="1196975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2" name="Line 100"/>
          <p:cNvSpPr>
            <a:spLocks noChangeShapeType="1"/>
          </p:cNvSpPr>
          <p:nvPr/>
        </p:nvSpPr>
        <p:spPr bwMode="auto">
          <a:xfrm>
            <a:off x="7019925" y="1341438"/>
            <a:ext cx="1476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3" name="Line 101"/>
          <p:cNvSpPr>
            <a:spLocks noChangeShapeType="1"/>
          </p:cNvSpPr>
          <p:nvPr/>
        </p:nvSpPr>
        <p:spPr bwMode="auto">
          <a:xfrm>
            <a:off x="6804025" y="11969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4" name="Line 102"/>
          <p:cNvSpPr>
            <a:spLocks noChangeShapeType="1"/>
          </p:cNvSpPr>
          <p:nvPr/>
        </p:nvSpPr>
        <p:spPr bwMode="auto">
          <a:xfrm>
            <a:off x="6804025" y="13414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5" name="Line 103"/>
          <p:cNvSpPr>
            <a:spLocks noChangeShapeType="1"/>
          </p:cNvSpPr>
          <p:nvPr/>
        </p:nvSpPr>
        <p:spPr bwMode="auto">
          <a:xfrm rot="10800000">
            <a:off x="8604250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6" name="Line 104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7" name="Line 105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8" name="Line 106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69" name="Line 107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70" name="Line 108"/>
          <p:cNvSpPr>
            <a:spLocks noChangeShapeType="1"/>
          </p:cNvSpPr>
          <p:nvPr/>
        </p:nvSpPr>
        <p:spPr bwMode="auto">
          <a:xfrm>
            <a:off x="59404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71" name="Rectangle 109"/>
          <p:cNvSpPr>
            <a:spLocks noChangeArrowheads="1"/>
          </p:cNvSpPr>
          <p:nvPr/>
        </p:nvSpPr>
        <p:spPr bwMode="auto">
          <a:xfrm>
            <a:off x="2438400" y="4365625"/>
            <a:ext cx="6526213" cy="1511300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55373" name="Line 112"/>
          <p:cNvSpPr>
            <a:spLocks noChangeShapeType="1"/>
          </p:cNvSpPr>
          <p:nvPr/>
        </p:nvSpPr>
        <p:spPr bwMode="auto">
          <a:xfrm>
            <a:off x="7019925" y="119697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79" name="Line 120"/>
          <p:cNvSpPr>
            <a:spLocks noChangeShapeType="1"/>
          </p:cNvSpPr>
          <p:nvPr/>
        </p:nvSpPr>
        <p:spPr bwMode="auto">
          <a:xfrm rot="10800000">
            <a:off x="8964613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380" name="Line 121"/>
          <p:cNvSpPr>
            <a:spLocks noChangeShapeType="1"/>
          </p:cNvSpPr>
          <p:nvPr/>
        </p:nvSpPr>
        <p:spPr bwMode="auto">
          <a:xfrm rot="5400000">
            <a:off x="8891588" y="981075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8" name="AutoShape 2"/>
          <p:cNvSpPr>
            <a:spLocks noChangeArrowheads="1"/>
          </p:cNvSpPr>
          <p:nvPr/>
        </p:nvSpPr>
        <p:spPr bwMode="auto">
          <a:xfrm rot="5400000">
            <a:off x="2699544" y="1772444"/>
            <a:ext cx="863600" cy="1008062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19" name="Text Box 3"/>
          <p:cNvSpPr txBox="1">
            <a:spLocks noChangeArrowheads="1"/>
          </p:cNvSpPr>
          <p:nvPr/>
        </p:nvSpPr>
        <p:spPr bwMode="auto">
          <a:xfrm>
            <a:off x="2692400" y="1916113"/>
            <a:ext cx="295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120" name="Text Box 4"/>
          <p:cNvSpPr txBox="1">
            <a:spLocks noChangeArrowheads="1"/>
          </p:cNvSpPr>
          <p:nvPr/>
        </p:nvSpPr>
        <p:spPr bwMode="auto">
          <a:xfrm>
            <a:off x="2698750" y="2349500"/>
            <a:ext cx="23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</a:t>
            </a:r>
          </a:p>
        </p:txBody>
      </p:sp>
      <p:sp>
        <p:nvSpPr>
          <p:cNvPr id="121" name="Text Box 5"/>
          <p:cNvSpPr txBox="1">
            <a:spLocks noChangeArrowheads="1"/>
          </p:cNvSpPr>
          <p:nvPr/>
        </p:nvSpPr>
        <p:spPr bwMode="auto">
          <a:xfrm>
            <a:off x="3271838" y="2420938"/>
            <a:ext cx="4921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GU</a:t>
            </a:r>
            <a:r>
              <a:rPr lang="de-DE" altLang="de-DE" baseline="-25000"/>
              <a:t>IN</a:t>
            </a:r>
          </a:p>
        </p:txBody>
      </p:sp>
      <p:sp>
        <p:nvSpPr>
          <p:cNvPr id="122" name="Text Box 6"/>
          <p:cNvSpPr txBox="1">
            <a:spLocks noChangeArrowheads="1"/>
          </p:cNvSpPr>
          <p:nvPr/>
        </p:nvSpPr>
        <p:spPr bwMode="auto">
          <a:xfrm>
            <a:off x="2916238" y="2133600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grpSp>
        <p:nvGrpSpPr>
          <p:cNvPr id="123" name="Group 7"/>
          <p:cNvGrpSpPr>
            <a:grpSpLocks/>
          </p:cNvGrpSpPr>
          <p:nvPr/>
        </p:nvGrpSpPr>
        <p:grpSpPr bwMode="auto">
          <a:xfrm>
            <a:off x="3059113" y="2205038"/>
            <a:ext cx="550862" cy="503237"/>
            <a:chOff x="2291" y="2523"/>
            <a:chExt cx="998" cy="1045"/>
          </a:xfrm>
        </p:grpSpPr>
        <p:grpSp>
          <p:nvGrpSpPr>
            <p:cNvPr id="124" name="Group 8"/>
            <p:cNvGrpSpPr>
              <a:grpSpLocks/>
            </p:cNvGrpSpPr>
            <p:nvPr/>
          </p:nvGrpSpPr>
          <p:grpSpPr bwMode="auto">
            <a:xfrm>
              <a:off x="2517" y="2795"/>
              <a:ext cx="228" cy="499"/>
              <a:chOff x="2109" y="1616"/>
              <a:chExt cx="227" cy="452"/>
            </a:xfrm>
          </p:grpSpPr>
          <p:sp>
            <p:nvSpPr>
              <p:cNvPr id="138" name="Line 9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39" name="Line 10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25" name="Group 11"/>
            <p:cNvGrpSpPr>
              <a:grpSpLocks/>
            </p:cNvGrpSpPr>
            <p:nvPr/>
          </p:nvGrpSpPr>
          <p:grpSpPr bwMode="auto">
            <a:xfrm flipH="1">
              <a:off x="2291" y="2795"/>
              <a:ext cx="227" cy="499"/>
              <a:chOff x="2109" y="1616"/>
              <a:chExt cx="227" cy="452"/>
            </a:xfrm>
          </p:grpSpPr>
          <p:sp>
            <p:nvSpPr>
              <p:cNvPr id="136" name="Line 12"/>
              <p:cNvSpPr>
                <a:spLocks noChangeShapeType="1"/>
              </p:cNvSpPr>
              <p:nvPr/>
            </p:nvSpPr>
            <p:spPr bwMode="auto">
              <a:xfrm flipV="1">
                <a:off x="2109" y="1842"/>
                <a:ext cx="227" cy="22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37" name="Line 13"/>
              <p:cNvSpPr>
                <a:spLocks noChangeShapeType="1"/>
              </p:cNvSpPr>
              <p:nvPr/>
            </p:nvSpPr>
            <p:spPr bwMode="auto">
              <a:xfrm>
                <a:off x="2109" y="1616"/>
                <a:ext cx="227" cy="227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26" name="Line 14"/>
            <p:cNvSpPr>
              <a:spLocks noChangeShapeType="1"/>
            </p:cNvSpPr>
            <p:nvPr/>
          </p:nvSpPr>
          <p:spPr bwMode="auto">
            <a:xfrm flipH="1">
              <a:off x="2517" y="2660"/>
              <a:ext cx="1" cy="13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7" name="Line 15"/>
            <p:cNvSpPr>
              <a:spLocks noChangeShapeType="1"/>
            </p:cNvSpPr>
            <p:nvPr/>
          </p:nvSpPr>
          <p:spPr bwMode="auto">
            <a:xfrm>
              <a:off x="2518" y="3295"/>
              <a:ext cx="0" cy="18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8" name="Line 16"/>
            <p:cNvSpPr>
              <a:spLocks noChangeShapeType="1"/>
            </p:cNvSpPr>
            <p:nvPr/>
          </p:nvSpPr>
          <p:spPr bwMode="auto">
            <a:xfrm>
              <a:off x="2518" y="2660"/>
              <a:ext cx="31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129" name="Group 17"/>
            <p:cNvGrpSpPr>
              <a:grpSpLocks/>
            </p:cNvGrpSpPr>
            <p:nvPr/>
          </p:nvGrpSpPr>
          <p:grpSpPr bwMode="auto">
            <a:xfrm rot="10800000">
              <a:off x="2609" y="2523"/>
              <a:ext cx="680" cy="273"/>
              <a:chOff x="1248" y="1071"/>
              <a:chExt cx="815" cy="273"/>
            </a:xfrm>
          </p:grpSpPr>
          <p:sp>
            <p:nvSpPr>
              <p:cNvPr id="131" name="Line 18"/>
              <p:cNvSpPr>
                <a:spLocks noChangeShapeType="1"/>
              </p:cNvSpPr>
              <p:nvPr/>
            </p:nvSpPr>
            <p:spPr bwMode="auto">
              <a:xfrm>
                <a:off x="1248" y="1208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32" name="Line 19"/>
              <p:cNvSpPr>
                <a:spLocks noChangeShapeType="1"/>
              </p:cNvSpPr>
              <p:nvPr/>
            </p:nvSpPr>
            <p:spPr bwMode="auto">
              <a:xfrm flipV="1">
                <a:off x="1519" y="1071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33" name="Line 20"/>
              <p:cNvSpPr>
                <a:spLocks noChangeShapeType="1"/>
              </p:cNvSpPr>
              <p:nvPr/>
            </p:nvSpPr>
            <p:spPr bwMode="auto">
              <a:xfrm>
                <a:off x="1611" y="1072"/>
                <a:ext cx="90" cy="27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34" name="Line 21"/>
              <p:cNvSpPr>
                <a:spLocks noChangeShapeType="1"/>
              </p:cNvSpPr>
              <p:nvPr/>
            </p:nvSpPr>
            <p:spPr bwMode="auto">
              <a:xfrm flipV="1">
                <a:off x="1701" y="1207"/>
                <a:ext cx="91" cy="136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35" name="Line 22"/>
              <p:cNvSpPr>
                <a:spLocks noChangeShapeType="1"/>
              </p:cNvSpPr>
              <p:nvPr/>
            </p:nvSpPr>
            <p:spPr bwMode="auto">
              <a:xfrm>
                <a:off x="1791" y="1207"/>
                <a:ext cx="27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130" name="AutoShape 23"/>
            <p:cNvSpPr>
              <a:spLocks noChangeArrowheads="1"/>
            </p:cNvSpPr>
            <p:nvPr/>
          </p:nvSpPr>
          <p:spPr bwMode="auto">
            <a:xfrm rot="10800000">
              <a:off x="2428" y="3476"/>
              <a:ext cx="182" cy="92"/>
            </a:xfrm>
            <a:prstGeom prst="triangle">
              <a:avLst>
                <a:gd name="adj" fmla="val 50000"/>
              </a:avLst>
            </a:prstGeom>
            <a:noFill/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140" name="Text Box 24"/>
          <p:cNvSpPr txBox="1">
            <a:spLocks noChangeArrowheads="1"/>
          </p:cNvSpPr>
          <p:nvPr/>
        </p:nvSpPr>
        <p:spPr bwMode="auto">
          <a:xfrm>
            <a:off x="3492500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141" name="Rectangle 25"/>
          <p:cNvSpPr>
            <a:spLocks noChangeArrowheads="1"/>
          </p:cNvSpPr>
          <p:nvPr/>
        </p:nvSpPr>
        <p:spPr bwMode="auto">
          <a:xfrm>
            <a:off x="2484438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2" name="Rectangle 26"/>
          <p:cNvSpPr>
            <a:spLocks noChangeArrowheads="1"/>
          </p:cNvSpPr>
          <p:nvPr/>
        </p:nvSpPr>
        <p:spPr bwMode="auto">
          <a:xfrm>
            <a:off x="1835150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43" name="Line 29"/>
          <p:cNvSpPr>
            <a:spLocks noChangeShapeType="1"/>
          </p:cNvSpPr>
          <p:nvPr/>
        </p:nvSpPr>
        <p:spPr bwMode="auto">
          <a:xfrm>
            <a:off x="3635375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4" name="Line 30"/>
          <p:cNvSpPr>
            <a:spLocks noChangeShapeType="1"/>
          </p:cNvSpPr>
          <p:nvPr/>
        </p:nvSpPr>
        <p:spPr bwMode="auto">
          <a:xfrm>
            <a:off x="1258888" y="2060575"/>
            <a:ext cx="12969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5" name="Line 31"/>
          <p:cNvSpPr>
            <a:spLocks noChangeShapeType="1"/>
          </p:cNvSpPr>
          <p:nvPr/>
        </p:nvSpPr>
        <p:spPr bwMode="auto">
          <a:xfrm>
            <a:off x="2484438" y="2514600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46" name="Group 32"/>
          <p:cNvGrpSpPr>
            <a:grpSpLocks/>
          </p:cNvGrpSpPr>
          <p:nvPr/>
        </p:nvGrpSpPr>
        <p:grpSpPr bwMode="auto">
          <a:xfrm rot="10800000">
            <a:off x="2627313" y="2997200"/>
            <a:ext cx="1079500" cy="433388"/>
            <a:chOff x="1248" y="1071"/>
            <a:chExt cx="815" cy="273"/>
          </a:xfrm>
        </p:grpSpPr>
        <p:sp>
          <p:nvSpPr>
            <p:cNvPr id="147" name="Line 33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8" name="Line 34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9" name="Line 35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0" name="Line 36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1" name="Line 37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52" name="Line 38"/>
          <p:cNvSpPr>
            <a:spLocks noChangeShapeType="1"/>
          </p:cNvSpPr>
          <p:nvPr/>
        </p:nvSpPr>
        <p:spPr bwMode="auto">
          <a:xfrm>
            <a:off x="4067175" y="22764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3" name="Line 39"/>
          <p:cNvSpPr>
            <a:spLocks noChangeShapeType="1"/>
          </p:cNvSpPr>
          <p:nvPr/>
        </p:nvSpPr>
        <p:spPr bwMode="auto">
          <a:xfrm flipH="1">
            <a:off x="3419475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54" name="Group 40"/>
          <p:cNvGrpSpPr>
            <a:grpSpLocks/>
          </p:cNvGrpSpPr>
          <p:nvPr/>
        </p:nvGrpSpPr>
        <p:grpSpPr bwMode="auto">
          <a:xfrm rot="5400000">
            <a:off x="1583532" y="3536156"/>
            <a:ext cx="1079500" cy="433387"/>
            <a:chOff x="1248" y="1071"/>
            <a:chExt cx="815" cy="273"/>
          </a:xfrm>
        </p:grpSpPr>
        <p:sp>
          <p:nvSpPr>
            <p:cNvPr id="155" name="Line 4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6" name="Line 4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7" name="Line 4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8" name="Line 4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9" name="Line 4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60" name="Line 46"/>
          <p:cNvSpPr>
            <a:spLocks noChangeShapeType="1"/>
          </p:cNvSpPr>
          <p:nvPr/>
        </p:nvSpPr>
        <p:spPr bwMode="auto">
          <a:xfrm flipH="1">
            <a:off x="2051050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1" name="Line 47"/>
          <p:cNvSpPr>
            <a:spLocks noChangeShapeType="1"/>
          </p:cNvSpPr>
          <p:nvPr/>
        </p:nvSpPr>
        <p:spPr bwMode="auto">
          <a:xfrm flipV="1">
            <a:off x="2122488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2" name="Line 48"/>
          <p:cNvSpPr>
            <a:spLocks noChangeShapeType="1"/>
          </p:cNvSpPr>
          <p:nvPr/>
        </p:nvSpPr>
        <p:spPr bwMode="auto">
          <a:xfrm flipH="1">
            <a:off x="2198688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3" name="Line 49"/>
          <p:cNvSpPr>
            <a:spLocks noChangeShapeType="1"/>
          </p:cNvSpPr>
          <p:nvPr/>
        </p:nvSpPr>
        <p:spPr bwMode="auto">
          <a:xfrm flipH="1">
            <a:off x="2122488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" name="Text Box 50"/>
          <p:cNvSpPr txBox="1">
            <a:spLocks noChangeArrowheads="1"/>
          </p:cNvSpPr>
          <p:nvPr/>
        </p:nvSpPr>
        <p:spPr bwMode="auto">
          <a:xfrm>
            <a:off x="2220913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165" name="Text Box 51"/>
          <p:cNvSpPr txBox="1">
            <a:spLocks noChangeArrowheads="1"/>
          </p:cNvSpPr>
          <p:nvPr/>
        </p:nvSpPr>
        <p:spPr bwMode="auto">
          <a:xfrm>
            <a:off x="3419475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166" name="Line 55"/>
          <p:cNvSpPr>
            <a:spLocks noChangeShapeType="1"/>
          </p:cNvSpPr>
          <p:nvPr/>
        </p:nvSpPr>
        <p:spPr bwMode="auto">
          <a:xfrm>
            <a:off x="3995738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7" name="Line 56"/>
          <p:cNvSpPr>
            <a:spLocks noChangeShapeType="1"/>
          </p:cNvSpPr>
          <p:nvPr/>
        </p:nvSpPr>
        <p:spPr bwMode="auto">
          <a:xfrm>
            <a:off x="1252538" y="2697162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8" name="AutoShape 57"/>
          <p:cNvSpPr>
            <a:spLocks noChangeArrowheads="1"/>
          </p:cNvSpPr>
          <p:nvPr/>
        </p:nvSpPr>
        <p:spPr bwMode="auto">
          <a:xfrm rot="10800000">
            <a:off x="1109663" y="29845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69" name="AutoShape 58"/>
          <p:cNvSpPr>
            <a:spLocks noChangeArrowheads="1"/>
          </p:cNvSpPr>
          <p:nvPr/>
        </p:nvSpPr>
        <p:spPr bwMode="auto">
          <a:xfrm rot="10800000">
            <a:off x="1979613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70" name="Line 61"/>
          <p:cNvSpPr>
            <a:spLocks noChangeShapeType="1"/>
          </p:cNvSpPr>
          <p:nvPr/>
        </p:nvSpPr>
        <p:spPr bwMode="auto">
          <a:xfrm>
            <a:off x="2124075" y="2514600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1" name="Line 62"/>
          <p:cNvSpPr>
            <a:spLocks noChangeShapeType="1"/>
          </p:cNvSpPr>
          <p:nvPr/>
        </p:nvSpPr>
        <p:spPr bwMode="auto">
          <a:xfrm>
            <a:off x="2484438" y="20605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2" name="Rectangle 113"/>
          <p:cNvSpPr>
            <a:spLocks noChangeArrowheads="1"/>
          </p:cNvSpPr>
          <p:nvPr/>
        </p:nvSpPr>
        <p:spPr bwMode="auto">
          <a:xfrm>
            <a:off x="1108075" y="2265362"/>
            <a:ext cx="303213" cy="404813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l-GR" altLang="de-DE" sz="1000"/>
              <a:t>Ω</a:t>
            </a:r>
          </a:p>
        </p:txBody>
      </p:sp>
      <p:sp>
        <p:nvSpPr>
          <p:cNvPr id="173" name="Text Box 114"/>
          <p:cNvSpPr txBox="1">
            <a:spLocks noChangeArrowheads="1"/>
          </p:cNvSpPr>
          <p:nvPr/>
        </p:nvSpPr>
        <p:spPr bwMode="auto">
          <a:xfrm>
            <a:off x="1219200" y="2438400"/>
            <a:ext cx="1841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174" name="Line 115"/>
          <p:cNvSpPr>
            <a:spLocks noChangeShapeType="1"/>
          </p:cNvSpPr>
          <p:nvPr/>
        </p:nvSpPr>
        <p:spPr bwMode="auto">
          <a:xfrm flipV="1">
            <a:off x="1260475" y="2306637"/>
            <a:ext cx="50800" cy="793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75" name="Group 116"/>
          <p:cNvGrpSpPr>
            <a:grpSpLocks/>
          </p:cNvGrpSpPr>
          <p:nvPr/>
        </p:nvGrpSpPr>
        <p:grpSpPr bwMode="auto">
          <a:xfrm>
            <a:off x="1158875" y="2306637"/>
            <a:ext cx="201613" cy="39688"/>
            <a:chOff x="3334" y="2659"/>
            <a:chExt cx="181" cy="45"/>
          </a:xfrm>
        </p:grpSpPr>
        <p:sp>
          <p:nvSpPr>
            <p:cNvPr id="176" name="Arc 117"/>
            <p:cNvSpPr>
              <a:spLocks/>
            </p:cNvSpPr>
            <p:nvPr/>
          </p:nvSpPr>
          <p:spPr bwMode="auto">
            <a:xfrm>
              <a:off x="342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7" name="Arc 118"/>
            <p:cNvSpPr>
              <a:spLocks/>
            </p:cNvSpPr>
            <p:nvPr/>
          </p:nvSpPr>
          <p:spPr bwMode="auto">
            <a:xfrm flipH="1">
              <a:off x="3334" y="2659"/>
              <a:ext cx="91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78" name="Line 119"/>
          <p:cNvSpPr>
            <a:spLocks noChangeShapeType="1"/>
          </p:cNvSpPr>
          <p:nvPr/>
        </p:nvSpPr>
        <p:spPr bwMode="auto">
          <a:xfrm>
            <a:off x="1252538" y="2049462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9" name="Line 47"/>
          <p:cNvSpPr>
            <a:spLocks noChangeShapeType="1"/>
          </p:cNvSpPr>
          <p:nvPr/>
        </p:nvSpPr>
        <p:spPr bwMode="auto">
          <a:xfrm flipV="1">
            <a:off x="2209799" y="20574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0" name="Rectangle 113"/>
          <p:cNvSpPr>
            <a:spLocks noChangeArrowheads="1"/>
          </p:cNvSpPr>
          <p:nvPr/>
        </p:nvSpPr>
        <p:spPr bwMode="auto">
          <a:xfrm>
            <a:off x="2133600" y="2209801"/>
            <a:ext cx="152399" cy="152399"/>
          </a:xfrm>
          <a:prstGeom prst="rect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l-GR" altLang="de-DE" sz="1000" dirty="0"/>
          </a:p>
        </p:txBody>
      </p:sp>
      <p:sp>
        <p:nvSpPr>
          <p:cNvPr id="181" name="Line 47"/>
          <p:cNvSpPr>
            <a:spLocks noChangeShapeType="1"/>
          </p:cNvSpPr>
          <p:nvPr/>
        </p:nvSpPr>
        <p:spPr bwMode="auto">
          <a:xfrm flipV="1">
            <a:off x="2209799" y="2362200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355236"/>
              </p:ext>
            </p:extLst>
          </p:nvPr>
        </p:nvGraphicFramePr>
        <p:xfrm>
          <a:off x="2501900" y="4724400"/>
          <a:ext cx="63309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353" name="Formel" r:id="rId3" imgW="3060360" imgH="431640" progId="Equation.3">
                  <p:embed/>
                </p:oleObj>
              </mc:Choice>
              <mc:Fallback>
                <p:oleObj name="Formel" r:id="rId3" imgW="3060360" imgH="431640" progId="Equation.3">
                  <p:embed/>
                  <p:pic>
                    <p:nvPicPr>
                      <p:cNvPr id="0" name="Object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0" y="4724400"/>
                        <a:ext cx="633095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" name="Text Box 24"/>
          <p:cNvSpPr txBox="1">
            <a:spLocks noChangeArrowheads="1"/>
          </p:cNvSpPr>
          <p:nvPr/>
        </p:nvSpPr>
        <p:spPr bwMode="auto">
          <a:xfrm>
            <a:off x="1752600" y="2133600"/>
            <a:ext cx="3786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Z</a:t>
            </a:r>
            <a:r>
              <a:rPr lang="de-DE" altLang="de-DE" baseline="-25000" dirty="0" smtClean="0"/>
              <a:t>IN</a:t>
            </a:r>
            <a:endParaRPr lang="de-DE" altLang="de-DE" baseline="-25000" dirty="0"/>
          </a:p>
        </p:txBody>
      </p:sp>
      <p:sp>
        <p:nvSpPr>
          <p:cNvPr id="117" name="Textfeld 116"/>
          <p:cNvSpPr txBox="1"/>
          <p:nvPr/>
        </p:nvSpPr>
        <p:spPr>
          <a:xfrm>
            <a:off x="2971800" y="4038600"/>
            <a:ext cx="1454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Annahme </a:t>
            </a:r>
            <a:r>
              <a:rPr lang="de-DE" dirty="0" err="1" smtClean="0"/>
              <a:t>Zin</a:t>
            </a:r>
            <a:r>
              <a:rPr lang="de-DE" dirty="0" smtClean="0"/>
              <a:t> klein</a:t>
            </a:r>
            <a:endParaRPr lang="de-DE" dirty="0"/>
          </a:p>
        </p:txBody>
      </p:sp>
      <p:sp>
        <p:nvSpPr>
          <p:cNvPr id="3" name="Ellipse 2"/>
          <p:cNvSpPr/>
          <p:nvPr/>
        </p:nvSpPr>
        <p:spPr bwMode="auto">
          <a:xfrm>
            <a:off x="6172200" y="4038600"/>
            <a:ext cx="1295400" cy="2057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88634" y="3733800"/>
            <a:ext cx="6378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Beta 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585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 err="1" smtClean="0"/>
              <a:t>Afb</a:t>
            </a:r>
            <a:r>
              <a:rPr lang="de-DE" sz="2000" dirty="0" smtClean="0"/>
              <a:t> ~ 1/Beta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sz="1400" dirty="0"/>
              <a:t>Die Verstärkung mit Gegenkopplung ist nur durch die Stärke der Gegenkopplung bestimmt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grpSp>
        <p:nvGrpSpPr>
          <p:cNvPr id="92" name="Gruppieren 91"/>
          <p:cNvGrpSpPr/>
          <p:nvPr/>
        </p:nvGrpSpPr>
        <p:grpSpPr>
          <a:xfrm>
            <a:off x="762000" y="1600200"/>
            <a:ext cx="304800" cy="381000"/>
            <a:chOff x="2743200" y="4191000"/>
            <a:chExt cx="457200" cy="609600"/>
          </a:xfrm>
        </p:grpSpPr>
        <p:grpSp>
          <p:nvGrpSpPr>
            <p:cNvPr id="121" name="Gruppieren 120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36" name="Gerade Verbindung 135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7" name="Gerade Verbindung 136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9" name="Gruppieren 128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34" name="Gerade Verbindung 13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5" name="Gerade Verbindung 13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30" name="Gerade Verbindung 129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Gerade Verbindung 130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2" name="Gerade Verbindung 131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Gerade Verbindung 132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" name="Gerade Verbindung 2"/>
          <p:cNvCxnSpPr/>
          <p:nvPr/>
        </p:nvCxnSpPr>
        <p:spPr bwMode="auto">
          <a:xfrm>
            <a:off x="914400" y="198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Gleichschenkliges Dreieck 137"/>
          <p:cNvSpPr/>
          <p:nvPr/>
        </p:nvSpPr>
        <p:spPr bwMode="auto">
          <a:xfrm rot="5400000">
            <a:off x="1603248" y="1520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9" name="Gerade Verbindung 138"/>
          <p:cNvCxnSpPr/>
          <p:nvPr/>
        </p:nvCxnSpPr>
        <p:spPr bwMode="auto">
          <a:xfrm>
            <a:off x="2590800" y="1981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0" name="Gruppieren 139"/>
          <p:cNvGrpSpPr/>
          <p:nvPr/>
        </p:nvGrpSpPr>
        <p:grpSpPr>
          <a:xfrm>
            <a:off x="1066800" y="1981200"/>
            <a:ext cx="304800" cy="381000"/>
            <a:chOff x="2743200" y="4191000"/>
            <a:chExt cx="457200" cy="609600"/>
          </a:xfrm>
        </p:grpSpPr>
        <p:grpSp>
          <p:nvGrpSpPr>
            <p:cNvPr id="141" name="Gruppieren 140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49" name="Gerade Verbindung 148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0" name="Gerade Verbindung 149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42" name="Gruppieren 141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47" name="Gerade Verbindung 146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8" name="Gerade Verbindung 147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43" name="Gerade Verbindung 142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Gerade Verbindung 143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5" name="Gerade Verbindung 144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Gerade Verbindung 145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1" name="Gruppieren 150"/>
          <p:cNvGrpSpPr/>
          <p:nvPr/>
        </p:nvGrpSpPr>
        <p:grpSpPr>
          <a:xfrm>
            <a:off x="1066800" y="2362200"/>
            <a:ext cx="304800" cy="381000"/>
            <a:chOff x="2743200" y="4191000"/>
            <a:chExt cx="457200" cy="609600"/>
          </a:xfrm>
        </p:grpSpPr>
        <p:grpSp>
          <p:nvGrpSpPr>
            <p:cNvPr id="152" name="Gruppieren 151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60" name="Gerade Verbindung 159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1" name="Gerade Verbindung 16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53" name="Gruppieren 152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58" name="Gerade Verbindung 157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59" name="Gerade Verbindung 158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54" name="Gerade Verbindung 153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" name="Gerade Verbindung 154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6" name="Gerade Verbindung 155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Gerade Verbindung 156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" name="Gerade Verbindung 4"/>
          <p:cNvCxnSpPr/>
          <p:nvPr/>
        </p:nvCxnSpPr>
        <p:spPr bwMode="auto">
          <a:xfrm>
            <a:off x="1219200" y="27432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743200" y="1981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Ellipse 11"/>
          <p:cNvSpPr/>
          <p:nvPr/>
        </p:nvSpPr>
        <p:spPr bwMode="auto">
          <a:xfrm>
            <a:off x="1524000" y="1905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2" name="Ellipse 161"/>
          <p:cNvSpPr/>
          <p:nvPr/>
        </p:nvSpPr>
        <p:spPr bwMode="auto">
          <a:xfrm>
            <a:off x="304800" y="1905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3" name="Gerade Verbindung 162"/>
          <p:cNvCxnSpPr/>
          <p:nvPr/>
        </p:nvCxnSpPr>
        <p:spPr bwMode="auto">
          <a:xfrm>
            <a:off x="533400" y="2362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 flipH="1">
            <a:off x="381000" y="266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>
            <a:off x="533400" y="1600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H="1">
            <a:off x="533400" y="1600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220"/>
          <p:cNvCxnSpPr/>
          <p:nvPr/>
        </p:nvCxnSpPr>
        <p:spPr bwMode="auto">
          <a:xfrm>
            <a:off x="3581400" y="1676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Gleichschenkliges Dreieck 221"/>
          <p:cNvSpPr/>
          <p:nvPr/>
        </p:nvSpPr>
        <p:spPr bwMode="auto">
          <a:xfrm rot="5400000">
            <a:off x="4270248" y="1520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3" name="Gerade Verbindung 222"/>
          <p:cNvCxnSpPr/>
          <p:nvPr/>
        </p:nvCxnSpPr>
        <p:spPr bwMode="auto">
          <a:xfrm>
            <a:off x="5257800" y="1981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" name="Gruppieren 20"/>
          <p:cNvGrpSpPr/>
          <p:nvPr/>
        </p:nvGrpSpPr>
        <p:grpSpPr>
          <a:xfrm>
            <a:off x="3733800" y="1676400"/>
            <a:ext cx="304800" cy="1066800"/>
            <a:chOff x="3733800" y="1981200"/>
            <a:chExt cx="304800" cy="762000"/>
          </a:xfrm>
        </p:grpSpPr>
        <p:grpSp>
          <p:nvGrpSpPr>
            <p:cNvPr id="224" name="Gruppieren 223"/>
            <p:cNvGrpSpPr/>
            <p:nvPr/>
          </p:nvGrpSpPr>
          <p:grpSpPr>
            <a:xfrm>
              <a:off x="3733800" y="1981200"/>
              <a:ext cx="304800" cy="381000"/>
              <a:chOff x="2743200" y="4191000"/>
              <a:chExt cx="457200" cy="609600"/>
            </a:xfrm>
          </p:grpSpPr>
          <p:grpSp>
            <p:nvGrpSpPr>
              <p:cNvPr id="225" name="Gruppieren 224"/>
              <p:cNvGrpSpPr/>
              <p:nvPr/>
            </p:nvGrpSpPr>
            <p:grpSpPr>
              <a:xfrm>
                <a:off x="2743200" y="45720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233" name="Gerade Verbindung 232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4" name="Gerade Verbindung 233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226" name="Gruppieren 225"/>
              <p:cNvGrpSpPr/>
              <p:nvPr/>
            </p:nvGrpSpPr>
            <p:grpSpPr>
              <a:xfrm flipV="1">
                <a:off x="2743200" y="44196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231" name="Gerade Verbindung 230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32" name="Gerade Verbindung 231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227" name="Gerade Verbindung 226"/>
              <p:cNvCxnSpPr/>
              <p:nvPr/>
            </p:nvCxnSpPr>
            <p:spPr bwMode="auto">
              <a:xfrm flipV="1">
                <a:off x="2743200" y="4343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8" name="Gerade Verbindung 227"/>
              <p:cNvCxnSpPr/>
              <p:nvPr/>
            </p:nvCxnSpPr>
            <p:spPr bwMode="auto">
              <a:xfrm>
                <a:off x="2971800" y="4191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9" name="Gerade Verbindung 228"/>
              <p:cNvCxnSpPr/>
              <p:nvPr/>
            </p:nvCxnSpPr>
            <p:spPr bwMode="auto">
              <a:xfrm>
                <a:off x="2743200" y="4724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0" name="Gerade Verbindung 229"/>
              <p:cNvCxnSpPr/>
              <p:nvPr/>
            </p:nvCxnSpPr>
            <p:spPr bwMode="auto">
              <a:xfrm flipV="1">
                <a:off x="2971800" y="4267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35" name="Gruppieren 234"/>
            <p:cNvGrpSpPr/>
            <p:nvPr/>
          </p:nvGrpSpPr>
          <p:grpSpPr>
            <a:xfrm>
              <a:off x="3733800" y="2362200"/>
              <a:ext cx="304800" cy="381000"/>
              <a:chOff x="2743200" y="4191000"/>
              <a:chExt cx="457200" cy="609600"/>
            </a:xfrm>
          </p:grpSpPr>
          <p:grpSp>
            <p:nvGrpSpPr>
              <p:cNvPr id="236" name="Gruppieren 235"/>
              <p:cNvGrpSpPr/>
              <p:nvPr/>
            </p:nvGrpSpPr>
            <p:grpSpPr>
              <a:xfrm>
                <a:off x="2743200" y="45720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244" name="Gerade Verbindung 243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5" name="Gerade Verbindung 244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237" name="Gruppieren 236"/>
              <p:cNvGrpSpPr/>
              <p:nvPr/>
            </p:nvGrpSpPr>
            <p:grpSpPr>
              <a:xfrm flipV="1">
                <a:off x="2743200" y="44196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242" name="Gerade Verbindung 241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43" name="Gerade Verbindung 242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238" name="Gerade Verbindung 237"/>
              <p:cNvCxnSpPr/>
              <p:nvPr/>
            </p:nvCxnSpPr>
            <p:spPr bwMode="auto">
              <a:xfrm flipV="1">
                <a:off x="2743200" y="4343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9" name="Gerade Verbindung 238"/>
              <p:cNvCxnSpPr/>
              <p:nvPr/>
            </p:nvCxnSpPr>
            <p:spPr bwMode="auto">
              <a:xfrm>
                <a:off x="2971800" y="4191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0" name="Gerade Verbindung 239"/>
              <p:cNvCxnSpPr/>
              <p:nvPr/>
            </p:nvCxnSpPr>
            <p:spPr bwMode="auto">
              <a:xfrm>
                <a:off x="2743200" y="4724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1" name="Gerade Verbindung 240"/>
              <p:cNvCxnSpPr/>
              <p:nvPr/>
            </p:nvCxnSpPr>
            <p:spPr bwMode="auto">
              <a:xfrm flipV="1">
                <a:off x="2971800" y="4267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246" name="Gerade Verbindung 245"/>
          <p:cNvCxnSpPr/>
          <p:nvPr/>
        </p:nvCxnSpPr>
        <p:spPr bwMode="auto">
          <a:xfrm>
            <a:off x="3886200" y="27432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Gerade Verbindung 246"/>
          <p:cNvCxnSpPr/>
          <p:nvPr/>
        </p:nvCxnSpPr>
        <p:spPr bwMode="auto">
          <a:xfrm>
            <a:off x="5410200" y="1981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8" name="Ellipse 247"/>
          <p:cNvSpPr/>
          <p:nvPr/>
        </p:nvSpPr>
        <p:spPr bwMode="auto">
          <a:xfrm>
            <a:off x="4191000" y="1600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Ellipse 248"/>
          <p:cNvSpPr/>
          <p:nvPr/>
        </p:nvSpPr>
        <p:spPr bwMode="auto">
          <a:xfrm>
            <a:off x="2971800" y="1905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0" name="Gerade Verbindung 249"/>
          <p:cNvCxnSpPr/>
          <p:nvPr/>
        </p:nvCxnSpPr>
        <p:spPr bwMode="auto">
          <a:xfrm>
            <a:off x="3200400" y="2362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" name="Gerade Verbindung 250"/>
          <p:cNvCxnSpPr/>
          <p:nvPr/>
        </p:nvCxnSpPr>
        <p:spPr bwMode="auto">
          <a:xfrm flipH="1">
            <a:off x="3048000" y="266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2" name="Gerade Verbindung 251"/>
          <p:cNvCxnSpPr/>
          <p:nvPr/>
        </p:nvCxnSpPr>
        <p:spPr bwMode="auto">
          <a:xfrm>
            <a:off x="3200400" y="1143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3" name="Gerade Verbindung 252"/>
          <p:cNvCxnSpPr/>
          <p:nvPr/>
        </p:nvCxnSpPr>
        <p:spPr bwMode="auto">
          <a:xfrm flipH="1">
            <a:off x="3200400" y="1143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4" name="Gruppieren 253"/>
          <p:cNvGrpSpPr/>
          <p:nvPr/>
        </p:nvGrpSpPr>
        <p:grpSpPr>
          <a:xfrm>
            <a:off x="3429000" y="1143000"/>
            <a:ext cx="304800" cy="533400"/>
            <a:chOff x="2743200" y="4191000"/>
            <a:chExt cx="457200" cy="609600"/>
          </a:xfrm>
        </p:grpSpPr>
        <p:grpSp>
          <p:nvGrpSpPr>
            <p:cNvPr id="255" name="Gruppieren 254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263" name="Gerade Verbindung 262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4" name="Gerade Verbindung 263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56" name="Gruppieren 255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261" name="Gerade Verbindung 260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2" name="Gerade Verbindung 261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57" name="Gerade Verbindung 256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8" name="Gerade Verbindung 257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9" name="Gerade Verbindung 258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0" name="Gerade Verbindung 259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Gerade Verbindung 24"/>
          <p:cNvCxnSpPr/>
          <p:nvPr/>
        </p:nvCxnSpPr>
        <p:spPr bwMode="auto">
          <a:xfrm>
            <a:off x="4114800" y="198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5" name="Gerade Verbindung 264"/>
          <p:cNvCxnSpPr/>
          <p:nvPr/>
        </p:nvCxnSpPr>
        <p:spPr bwMode="auto">
          <a:xfrm>
            <a:off x="6248400" y="1828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" name="Gleichschenkliges Dreieck 265"/>
          <p:cNvSpPr/>
          <p:nvPr/>
        </p:nvSpPr>
        <p:spPr bwMode="auto">
          <a:xfrm rot="5400000">
            <a:off x="6937248" y="15971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7924800" y="2057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8" name="Gruppieren 267"/>
          <p:cNvGrpSpPr/>
          <p:nvPr/>
        </p:nvGrpSpPr>
        <p:grpSpPr>
          <a:xfrm>
            <a:off x="6400800" y="1828800"/>
            <a:ext cx="304800" cy="1219200"/>
            <a:chOff x="3733800" y="1981200"/>
            <a:chExt cx="304800" cy="762000"/>
          </a:xfrm>
        </p:grpSpPr>
        <p:grpSp>
          <p:nvGrpSpPr>
            <p:cNvPr id="269" name="Gruppieren 268"/>
            <p:cNvGrpSpPr/>
            <p:nvPr/>
          </p:nvGrpSpPr>
          <p:grpSpPr>
            <a:xfrm>
              <a:off x="3733800" y="1981200"/>
              <a:ext cx="304800" cy="381000"/>
              <a:chOff x="2743200" y="4191000"/>
              <a:chExt cx="457200" cy="609600"/>
            </a:xfrm>
          </p:grpSpPr>
          <p:grpSp>
            <p:nvGrpSpPr>
              <p:cNvPr id="281" name="Gruppieren 280"/>
              <p:cNvGrpSpPr/>
              <p:nvPr/>
            </p:nvGrpSpPr>
            <p:grpSpPr>
              <a:xfrm>
                <a:off x="2743200" y="45720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289" name="Gerade Verbindung 288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90" name="Gerade Verbindung 289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282" name="Gruppieren 281"/>
              <p:cNvGrpSpPr/>
              <p:nvPr/>
            </p:nvGrpSpPr>
            <p:grpSpPr>
              <a:xfrm flipV="1">
                <a:off x="2743200" y="44196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287" name="Gerade Verbindung 286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88" name="Gerade Verbindung 287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283" name="Gerade Verbindung 282"/>
              <p:cNvCxnSpPr/>
              <p:nvPr/>
            </p:nvCxnSpPr>
            <p:spPr bwMode="auto">
              <a:xfrm flipV="1">
                <a:off x="2743200" y="4343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4" name="Gerade Verbindung 283"/>
              <p:cNvCxnSpPr/>
              <p:nvPr/>
            </p:nvCxnSpPr>
            <p:spPr bwMode="auto">
              <a:xfrm>
                <a:off x="2971800" y="4191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5" name="Gerade Verbindung 284"/>
              <p:cNvCxnSpPr/>
              <p:nvPr/>
            </p:nvCxnSpPr>
            <p:spPr bwMode="auto">
              <a:xfrm>
                <a:off x="2743200" y="4724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6" name="Gerade Verbindung 285"/>
              <p:cNvCxnSpPr/>
              <p:nvPr/>
            </p:nvCxnSpPr>
            <p:spPr bwMode="auto">
              <a:xfrm flipV="1">
                <a:off x="2971800" y="4267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70" name="Gruppieren 269"/>
            <p:cNvGrpSpPr/>
            <p:nvPr/>
          </p:nvGrpSpPr>
          <p:grpSpPr>
            <a:xfrm>
              <a:off x="3733800" y="2362200"/>
              <a:ext cx="304800" cy="381000"/>
              <a:chOff x="2743200" y="4191000"/>
              <a:chExt cx="457200" cy="609600"/>
            </a:xfrm>
          </p:grpSpPr>
          <p:grpSp>
            <p:nvGrpSpPr>
              <p:cNvPr id="271" name="Gruppieren 270"/>
              <p:cNvGrpSpPr/>
              <p:nvPr/>
            </p:nvGrpSpPr>
            <p:grpSpPr>
              <a:xfrm>
                <a:off x="2743200" y="45720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279" name="Gerade Verbindung 278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80" name="Gerade Verbindung 279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272" name="Gruppieren 271"/>
              <p:cNvGrpSpPr/>
              <p:nvPr/>
            </p:nvGrpSpPr>
            <p:grpSpPr>
              <a:xfrm flipV="1">
                <a:off x="2743200" y="44196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277" name="Gerade Verbindung 276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278" name="Gerade Verbindung 277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273" name="Gerade Verbindung 272"/>
              <p:cNvCxnSpPr/>
              <p:nvPr/>
            </p:nvCxnSpPr>
            <p:spPr bwMode="auto">
              <a:xfrm flipV="1">
                <a:off x="2743200" y="4343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4" name="Gerade Verbindung 273"/>
              <p:cNvCxnSpPr/>
              <p:nvPr/>
            </p:nvCxnSpPr>
            <p:spPr bwMode="auto">
              <a:xfrm>
                <a:off x="2971800" y="4191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5" name="Gerade Verbindung 274"/>
              <p:cNvCxnSpPr/>
              <p:nvPr/>
            </p:nvCxnSpPr>
            <p:spPr bwMode="auto">
              <a:xfrm>
                <a:off x="2743200" y="4724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6" name="Gerade Verbindung 275"/>
              <p:cNvCxnSpPr/>
              <p:nvPr/>
            </p:nvCxnSpPr>
            <p:spPr bwMode="auto">
              <a:xfrm flipV="1">
                <a:off x="2971800" y="4267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291" name="Gerade Verbindung 290"/>
          <p:cNvCxnSpPr/>
          <p:nvPr/>
        </p:nvCxnSpPr>
        <p:spPr bwMode="auto">
          <a:xfrm>
            <a:off x="6553200" y="30480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291"/>
          <p:cNvCxnSpPr/>
          <p:nvPr/>
        </p:nvCxnSpPr>
        <p:spPr bwMode="auto">
          <a:xfrm>
            <a:off x="8077200" y="2057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3" name="Ellipse 292"/>
          <p:cNvSpPr/>
          <p:nvPr/>
        </p:nvSpPr>
        <p:spPr bwMode="auto">
          <a:xfrm>
            <a:off x="6858000" y="1752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4" name="Ellipse 293"/>
          <p:cNvSpPr/>
          <p:nvPr/>
        </p:nvSpPr>
        <p:spPr bwMode="auto">
          <a:xfrm>
            <a:off x="5638800" y="19812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5" name="Gerade Verbindung 294"/>
          <p:cNvCxnSpPr/>
          <p:nvPr/>
        </p:nvCxnSpPr>
        <p:spPr bwMode="auto">
          <a:xfrm>
            <a:off x="5867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6" name="Gerade Verbindung 295"/>
          <p:cNvCxnSpPr/>
          <p:nvPr/>
        </p:nvCxnSpPr>
        <p:spPr bwMode="auto">
          <a:xfrm flipH="1">
            <a:off x="5715000" y="2743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" name="Gerade Verbindung 296"/>
          <p:cNvCxnSpPr/>
          <p:nvPr/>
        </p:nvCxnSpPr>
        <p:spPr bwMode="auto">
          <a:xfrm>
            <a:off x="5867400" y="1219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8" name="Gerade Verbindung 297"/>
          <p:cNvCxnSpPr/>
          <p:nvPr/>
        </p:nvCxnSpPr>
        <p:spPr bwMode="auto">
          <a:xfrm flipH="1">
            <a:off x="5867400" y="121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9" name="Gruppieren 298"/>
          <p:cNvGrpSpPr/>
          <p:nvPr/>
        </p:nvGrpSpPr>
        <p:grpSpPr>
          <a:xfrm>
            <a:off x="6096000" y="1219200"/>
            <a:ext cx="304800" cy="609600"/>
            <a:chOff x="2743200" y="4191000"/>
            <a:chExt cx="457200" cy="609600"/>
          </a:xfrm>
        </p:grpSpPr>
        <p:grpSp>
          <p:nvGrpSpPr>
            <p:cNvPr id="300" name="Gruppieren 299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308" name="Gerade Verbindung 307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9" name="Gerade Verbindung 308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01" name="Gruppieren 300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306" name="Gerade Verbindung 305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7" name="Gerade Verbindung 306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02" name="Gerade Verbindung 301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3" name="Gerade Verbindung 302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4" name="Gerade Verbindung 303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5" name="Gerade Verbindung 304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0" name="Gerade Verbindung 309"/>
          <p:cNvCxnSpPr/>
          <p:nvPr/>
        </p:nvCxnSpPr>
        <p:spPr bwMode="auto">
          <a:xfrm>
            <a:off x="6781800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" name="Gerade Verbindung 310"/>
          <p:cNvCxnSpPr/>
          <p:nvPr/>
        </p:nvCxnSpPr>
        <p:spPr bwMode="auto">
          <a:xfrm>
            <a:off x="9144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" name="Gleichschenkliges Dreieck 311"/>
          <p:cNvSpPr/>
          <p:nvPr/>
        </p:nvSpPr>
        <p:spPr bwMode="auto">
          <a:xfrm rot="5400000">
            <a:off x="1603248" y="3806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3" name="Gerade Verbindung 312"/>
          <p:cNvCxnSpPr/>
          <p:nvPr/>
        </p:nvCxnSpPr>
        <p:spPr bwMode="auto">
          <a:xfrm>
            <a:off x="25908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14" name="Gruppieren 313"/>
          <p:cNvGrpSpPr/>
          <p:nvPr/>
        </p:nvGrpSpPr>
        <p:grpSpPr>
          <a:xfrm>
            <a:off x="1066800" y="4114800"/>
            <a:ext cx="304800" cy="1371600"/>
            <a:chOff x="3733800" y="1981200"/>
            <a:chExt cx="304800" cy="762000"/>
          </a:xfrm>
        </p:grpSpPr>
        <p:grpSp>
          <p:nvGrpSpPr>
            <p:cNvPr id="315" name="Gruppieren 314"/>
            <p:cNvGrpSpPr/>
            <p:nvPr/>
          </p:nvGrpSpPr>
          <p:grpSpPr>
            <a:xfrm>
              <a:off x="3733800" y="1981200"/>
              <a:ext cx="304800" cy="381000"/>
              <a:chOff x="2743200" y="4191000"/>
              <a:chExt cx="457200" cy="609600"/>
            </a:xfrm>
          </p:grpSpPr>
          <p:grpSp>
            <p:nvGrpSpPr>
              <p:cNvPr id="327" name="Gruppieren 326"/>
              <p:cNvGrpSpPr/>
              <p:nvPr/>
            </p:nvGrpSpPr>
            <p:grpSpPr>
              <a:xfrm>
                <a:off x="2743200" y="45720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335" name="Gerade Verbindung 334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36" name="Gerade Verbindung 335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328" name="Gruppieren 327"/>
              <p:cNvGrpSpPr/>
              <p:nvPr/>
            </p:nvGrpSpPr>
            <p:grpSpPr>
              <a:xfrm flipV="1">
                <a:off x="2743200" y="44196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333" name="Gerade Verbindung 332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34" name="Gerade Verbindung 333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329" name="Gerade Verbindung 328"/>
              <p:cNvCxnSpPr/>
              <p:nvPr/>
            </p:nvCxnSpPr>
            <p:spPr bwMode="auto">
              <a:xfrm flipV="1">
                <a:off x="2743200" y="4343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0" name="Gerade Verbindung 329"/>
              <p:cNvCxnSpPr/>
              <p:nvPr/>
            </p:nvCxnSpPr>
            <p:spPr bwMode="auto">
              <a:xfrm>
                <a:off x="2971800" y="4191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1" name="Gerade Verbindung 330"/>
              <p:cNvCxnSpPr/>
              <p:nvPr/>
            </p:nvCxnSpPr>
            <p:spPr bwMode="auto">
              <a:xfrm>
                <a:off x="2743200" y="4724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2" name="Gerade Verbindung 331"/>
              <p:cNvCxnSpPr/>
              <p:nvPr/>
            </p:nvCxnSpPr>
            <p:spPr bwMode="auto">
              <a:xfrm flipV="1">
                <a:off x="2971800" y="4267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16" name="Gruppieren 315"/>
            <p:cNvGrpSpPr/>
            <p:nvPr/>
          </p:nvGrpSpPr>
          <p:grpSpPr>
            <a:xfrm>
              <a:off x="3733800" y="2362200"/>
              <a:ext cx="304800" cy="381000"/>
              <a:chOff x="2743200" y="4191000"/>
              <a:chExt cx="457200" cy="609600"/>
            </a:xfrm>
          </p:grpSpPr>
          <p:grpSp>
            <p:nvGrpSpPr>
              <p:cNvPr id="317" name="Gruppieren 316"/>
              <p:cNvGrpSpPr/>
              <p:nvPr/>
            </p:nvGrpSpPr>
            <p:grpSpPr>
              <a:xfrm>
                <a:off x="2743200" y="45720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325" name="Gerade Verbindung 324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26" name="Gerade Verbindung 325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318" name="Gruppieren 317"/>
              <p:cNvGrpSpPr/>
              <p:nvPr/>
            </p:nvGrpSpPr>
            <p:grpSpPr>
              <a:xfrm flipV="1">
                <a:off x="2743200" y="44196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323" name="Gerade Verbindung 322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24" name="Gerade Verbindung 323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319" name="Gerade Verbindung 318"/>
              <p:cNvCxnSpPr/>
              <p:nvPr/>
            </p:nvCxnSpPr>
            <p:spPr bwMode="auto">
              <a:xfrm flipV="1">
                <a:off x="2743200" y="4343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0" name="Gerade Verbindung 319"/>
              <p:cNvCxnSpPr/>
              <p:nvPr/>
            </p:nvCxnSpPr>
            <p:spPr bwMode="auto">
              <a:xfrm>
                <a:off x="2971800" y="4191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1" name="Gerade Verbindung 320"/>
              <p:cNvCxnSpPr/>
              <p:nvPr/>
            </p:nvCxnSpPr>
            <p:spPr bwMode="auto">
              <a:xfrm>
                <a:off x="2743200" y="4724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2" name="Gerade Verbindung 321"/>
              <p:cNvCxnSpPr/>
              <p:nvPr/>
            </p:nvCxnSpPr>
            <p:spPr bwMode="auto">
              <a:xfrm flipV="1">
                <a:off x="2971800" y="4267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337" name="Gerade Verbindung 336"/>
          <p:cNvCxnSpPr/>
          <p:nvPr/>
        </p:nvCxnSpPr>
        <p:spPr bwMode="auto">
          <a:xfrm>
            <a:off x="1219200" y="5486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" name="Gerade Verbindung 337"/>
          <p:cNvCxnSpPr/>
          <p:nvPr/>
        </p:nvCxnSpPr>
        <p:spPr bwMode="auto">
          <a:xfrm>
            <a:off x="2743200" y="42672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9" name="Ellipse 338"/>
          <p:cNvSpPr/>
          <p:nvPr/>
        </p:nvSpPr>
        <p:spPr bwMode="auto">
          <a:xfrm>
            <a:off x="15240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0" name="Ellipse 339"/>
          <p:cNvSpPr/>
          <p:nvPr/>
        </p:nvSpPr>
        <p:spPr bwMode="auto">
          <a:xfrm>
            <a:off x="304800" y="4191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1" name="Gerade Verbindung 340"/>
          <p:cNvCxnSpPr/>
          <p:nvPr/>
        </p:nvCxnSpPr>
        <p:spPr bwMode="auto">
          <a:xfrm>
            <a:off x="5334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2" name="Gerade Verbindung 341"/>
          <p:cNvCxnSpPr/>
          <p:nvPr/>
        </p:nvCxnSpPr>
        <p:spPr bwMode="auto">
          <a:xfrm flipH="1">
            <a:off x="381000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3" name="Gerade Verbindung 342"/>
          <p:cNvCxnSpPr/>
          <p:nvPr/>
        </p:nvCxnSpPr>
        <p:spPr bwMode="auto">
          <a:xfrm>
            <a:off x="533400" y="3429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4" name="Gerade Verbindung 343"/>
          <p:cNvCxnSpPr/>
          <p:nvPr/>
        </p:nvCxnSpPr>
        <p:spPr bwMode="auto">
          <a:xfrm flipH="1">
            <a:off x="533400" y="3429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45" name="Gruppieren 344"/>
          <p:cNvGrpSpPr/>
          <p:nvPr/>
        </p:nvGrpSpPr>
        <p:grpSpPr>
          <a:xfrm>
            <a:off x="762000" y="3429000"/>
            <a:ext cx="304800" cy="685800"/>
            <a:chOff x="2743200" y="4191000"/>
            <a:chExt cx="457200" cy="609600"/>
          </a:xfrm>
        </p:grpSpPr>
        <p:grpSp>
          <p:nvGrpSpPr>
            <p:cNvPr id="346" name="Gruppieren 345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354" name="Gerade Verbindung 35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5" name="Gerade Verbindung 35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47" name="Gruppieren 346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352" name="Gerade Verbindung 351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3" name="Gerade Verbindung 352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48" name="Gerade Verbindung 347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9" name="Gerade Verbindung 348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0" name="Gerade Verbindung 349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1" name="Gerade Verbindung 350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56" name="Gerade Verbindung 355"/>
          <p:cNvCxnSpPr/>
          <p:nvPr/>
        </p:nvCxnSpPr>
        <p:spPr bwMode="auto">
          <a:xfrm>
            <a:off x="1447800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7" name="Gerade Verbindung 356"/>
          <p:cNvCxnSpPr/>
          <p:nvPr/>
        </p:nvCxnSpPr>
        <p:spPr bwMode="auto">
          <a:xfrm>
            <a:off x="3581400" y="4191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" name="Gleichschenkliges Dreieck 357"/>
          <p:cNvSpPr/>
          <p:nvPr/>
        </p:nvSpPr>
        <p:spPr bwMode="auto">
          <a:xfrm rot="5400000">
            <a:off x="4270248" y="3806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9" name="Gerade Verbindung 358"/>
          <p:cNvCxnSpPr/>
          <p:nvPr/>
        </p:nvCxnSpPr>
        <p:spPr bwMode="auto">
          <a:xfrm>
            <a:off x="52578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60" name="Gruppieren 359"/>
          <p:cNvGrpSpPr/>
          <p:nvPr/>
        </p:nvGrpSpPr>
        <p:grpSpPr>
          <a:xfrm>
            <a:off x="3733800" y="4191000"/>
            <a:ext cx="304800" cy="1524000"/>
            <a:chOff x="3733800" y="1981200"/>
            <a:chExt cx="304800" cy="762000"/>
          </a:xfrm>
        </p:grpSpPr>
        <p:grpSp>
          <p:nvGrpSpPr>
            <p:cNvPr id="361" name="Gruppieren 360"/>
            <p:cNvGrpSpPr/>
            <p:nvPr/>
          </p:nvGrpSpPr>
          <p:grpSpPr>
            <a:xfrm>
              <a:off x="3733800" y="1981200"/>
              <a:ext cx="304800" cy="381000"/>
              <a:chOff x="2743200" y="4191000"/>
              <a:chExt cx="457200" cy="609600"/>
            </a:xfrm>
          </p:grpSpPr>
          <p:grpSp>
            <p:nvGrpSpPr>
              <p:cNvPr id="373" name="Gruppieren 372"/>
              <p:cNvGrpSpPr/>
              <p:nvPr/>
            </p:nvGrpSpPr>
            <p:grpSpPr>
              <a:xfrm>
                <a:off x="2743200" y="45720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381" name="Gerade Verbindung 380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82" name="Gerade Verbindung 381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374" name="Gruppieren 373"/>
              <p:cNvGrpSpPr/>
              <p:nvPr/>
            </p:nvGrpSpPr>
            <p:grpSpPr>
              <a:xfrm flipV="1">
                <a:off x="2743200" y="44196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379" name="Gerade Verbindung 378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80" name="Gerade Verbindung 379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375" name="Gerade Verbindung 374"/>
              <p:cNvCxnSpPr/>
              <p:nvPr/>
            </p:nvCxnSpPr>
            <p:spPr bwMode="auto">
              <a:xfrm flipV="1">
                <a:off x="2743200" y="4343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6" name="Gerade Verbindung 375"/>
              <p:cNvCxnSpPr/>
              <p:nvPr/>
            </p:nvCxnSpPr>
            <p:spPr bwMode="auto">
              <a:xfrm>
                <a:off x="2971800" y="4191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7" name="Gerade Verbindung 376"/>
              <p:cNvCxnSpPr/>
              <p:nvPr/>
            </p:nvCxnSpPr>
            <p:spPr bwMode="auto">
              <a:xfrm>
                <a:off x="2743200" y="4724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8" name="Gerade Verbindung 377"/>
              <p:cNvCxnSpPr/>
              <p:nvPr/>
            </p:nvCxnSpPr>
            <p:spPr bwMode="auto">
              <a:xfrm flipV="1">
                <a:off x="2971800" y="4267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62" name="Gruppieren 361"/>
            <p:cNvGrpSpPr/>
            <p:nvPr/>
          </p:nvGrpSpPr>
          <p:grpSpPr>
            <a:xfrm>
              <a:off x="3733800" y="2362200"/>
              <a:ext cx="304800" cy="381000"/>
              <a:chOff x="2743200" y="4191000"/>
              <a:chExt cx="457200" cy="609600"/>
            </a:xfrm>
          </p:grpSpPr>
          <p:grpSp>
            <p:nvGrpSpPr>
              <p:cNvPr id="363" name="Gruppieren 362"/>
              <p:cNvGrpSpPr/>
              <p:nvPr/>
            </p:nvGrpSpPr>
            <p:grpSpPr>
              <a:xfrm>
                <a:off x="2743200" y="45720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371" name="Gerade Verbindung 370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72" name="Gerade Verbindung 371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364" name="Gruppieren 363"/>
              <p:cNvGrpSpPr/>
              <p:nvPr/>
            </p:nvGrpSpPr>
            <p:grpSpPr>
              <a:xfrm flipV="1">
                <a:off x="2743200" y="44196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369" name="Gerade Verbindung 368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70" name="Gerade Verbindung 369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365" name="Gerade Verbindung 364"/>
              <p:cNvCxnSpPr/>
              <p:nvPr/>
            </p:nvCxnSpPr>
            <p:spPr bwMode="auto">
              <a:xfrm flipV="1">
                <a:off x="2743200" y="4343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6" name="Gerade Verbindung 365"/>
              <p:cNvCxnSpPr/>
              <p:nvPr/>
            </p:nvCxnSpPr>
            <p:spPr bwMode="auto">
              <a:xfrm>
                <a:off x="2971800" y="4191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7" name="Gerade Verbindung 366"/>
              <p:cNvCxnSpPr/>
              <p:nvPr/>
            </p:nvCxnSpPr>
            <p:spPr bwMode="auto">
              <a:xfrm>
                <a:off x="2743200" y="4724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8" name="Gerade Verbindung 367"/>
              <p:cNvCxnSpPr/>
              <p:nvPr/>
            </p:nvCxnSpPr>
            <p:spPr bwMode="auto">
              <a:xfrm flipV="1">
                <a:off x="2971800" y="4267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383" name="Gerade Verbindung 382"/>
          <p:cNvCxnSpPr/>
          <p:nvPr/>
        </p:nvCxnSpPr>
        <p:spPr bwMode="auto">
          <a:xfrm>
            <a:off x="3886200" y="57150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4" name="Gerade Verbindung 383"/>
          <p:cNvCxnSpPr/>
          <p:nvPr/>
        </p:nvCxnSpPr>
        <p:spPr bwMode="auto">
          <a:xfrm>
            <a:off x="5410200" y="4267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5" name="Ellipse 384"/>
          <p:cNvSpPr/>
          <p:nvPr/>
        </p:nvSpPr>
        <p:spPr bwMode="auto">
          <a:xfrm>
            <a:off x="4191000" y="4114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6" name="Ellipse 385"/>
          <p:cNvSpPr/>
          <p:nvPr/>
        </p:nvSpPr>
        <p:spPr bwMode="auto">
          <a:xfrm>
            <a:off x="2971800" y="4191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7" name="Gerade Verbindung 386"/>
          <p:cNvCxnSpPr/>
          <p:nvPr/>
        </p:nvCxnSpPr>
        <p:spPr bwMode="auto">
          <a:xfrm>
            <a:off x="32004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8" name="Gerade Verbindung 387"/>
          <p:cNvCxnSpPr/>
          <p:nvPr/>
        </p:nvCxnSpPr>
        <p:spPr bwMode="auto">
          <a:xfrm flipH="1">
            <a:off x="3048000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" name="Gerade Verbindung 388"/>
          <p:cNvCxnSpPr/>
          <p:nvPr/>
        </p:nvCxnSpPr>
        <p:spPr bwMode="auto">
          <a:xfrm>
            <a:off x="3200400" y="3429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0" name="Gerade Verbindung 389"/>
          <p:cNvCxnSpPr/>
          <p:nvPr/>
        </p:nvCxnSpPr>
        <p:spPr bwMode="auto">
          <a:xfrm flipH="1">
            <a:off x="3200400" y="3429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91" name="Gruppieren 390"/>
          <p:cNvGrpSpPr/>
          <p:nvPr/>
        </p:nvGrpSpPr>
        <p:grpSpPr>
          <a:xfrm>
            <a:off x="3429000" y="3429000"/>
            <a:ext cx="304800" cy="762000"/>
            <a:chOff x="2743200" y="4191000"/>
            <a:chExt cx="457200" cy="609600"/>
          </a:xfrm>
        </p:grpSpPr>
        <p:grpSp>
          <p:nvGrpSpPr>
            <p:cNvPr id="392" name="Gruppieren 391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400" name="Gerade Verbindung 399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01" name="Gerade Verbindung 40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93" name="Gruppieren 392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398" name="Gerade Verbindung 397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9" name="Gerade Verbindung 398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94" name="Gerade Verbindung 393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5" name="Gerade Verbindung 394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6" name="Gerade Verbindung 395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7" name="Gerade Verbindung 396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02" name="Gerade Verbindung 401"/>
          <p:cNvCxnSpPr/>
          <p:nvPr/>
        </p:nvCxnSpPr>
        <p:spPr bwMode="auto">
          <a:xfrm>
            <a:off x="4114800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3" name="Gerade Verbindung 402"/>
          <p:cNvCxnSpPr/>
          <p:nvPr/>
        </p:nvCxnSpPr>
        <p:spPr bwMode="auto">
          <a:xfrm>
            <a:off x="6248400" y="4267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4" name="Gleichschenkliges Dreieck 403"/>
          <p:cNvSpPr/>
          <p:nvPr/>
        </p:nvSpPr>
        <p:spPr bwMode="auto">
          <a:xfrm rot="5400000">
            <a:off x="6937248" y="3806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5" name="Gerade Verbindung 404"/>
          <p:cNvCxnSpPr/>
          <p:nvPr/>
        </p:nvCxnSpPr>
        <p:spPr bwMode="auto">
          <a:xfrm>
            <a:off x="79248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06" name="Gruppieren 405"/>
          <p:cNvGrpSpPr/>
          <p:nvPr/>
        </p:nvGrpSpPr>
        <p:grpSpPr>
          <a:xfrm>
            <a:off x="6400800" y="4267200"/>
            <a:ext cx="304800" cy="1676400"/>
            <a:chOff x="3733800" y="1981200"/>
            <a:chExt cx="304800" cy="762000"/>
          </a:xfrm>
        </p:grpSpPr>
        <p:grpSp>
          <p:nvGrpSpPr>
            <p:cNvPr id="407" name="Gruppieren 406"/>
            <p:cNvGrpSpPr/>
            <p:nvPr/>
          </p:nvGrpSpPr>
          <p:grpSpPr>
            <a:xfrm>
              <a:off x="3733800" y="1981200"/>
              <a:ext cx="304800" cy="381000"/>
              <a:chOff x="2743200" y="4191000"/>
              <a:chExt cx="457200" cy="609600"/>
            </a:xfrm>
          </p:grpSpPr>
          <p:grpSp>
            <p:nvGrpSpPr>
              <p:cNvPr id="419" name="Gruppieren 418"/>
              <p:cNvGrpSpPr/>
              <p:nvPr/>
            </p:nvGrpSpPr>
            <p:grpSpPr>
              <a:xfrm>
                <a:off x="2743200" y="45720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427" name="Gerade Verbindung 426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8" name="Gerade Verbindung 427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420" name="Gruppieren 419"/>
              <p:cNvGrpSpPr/>
              <p:nvPr/>
            </p:nvGrpSpPr>
            <p:grpSpPr>
              <a:xfrm flipV="1">
                <a:off x="2743200" y="44196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425" name="Gerade Verbindung 424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6" name="Gerade Verbindung 425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421" name="Gerade Verbindung 420"/>
              <p:cNvCxnSpPr/>
              <p:nvPr/>
            </p:nvCxnSpPr>
            <p:spPr bwMode="auto">
              <a:xfrm flipV="1">
                <a:off x="2743200" y="4343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22" name="Gerade Verbindung 421"/>
              <p:cNvCxnSpPr/>
              <p:nvPr/>
            </p:nvCxnSpPr>
            <p:spPr bwMode="auto">
              <a:xfrm>
                <a:off x="2971800" y="4191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23" name="Gerade Verbindung 422"/>
              <p:cNvCxnSpPr/>
              <p:nvPr/>
            </p:nvCxnSpPr>
            <p:spPr bwMode="auto">
              <a:xfrm>
                <a:off x="2743200" y="4724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24" name="Gerade Verbindung 423"/>
              <p:cNvCxnSpPr/>
              <p:nvPr/>
            </p:nvCxnSpPr>
            <p:spPr bwMode="auto">
              <a:xfrm flipV="1">
                <a:off x="2971800" y="4267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408" name="Gruppieren 407"/>
            <p:cNvGrpSpPr/>
            <p:nvPr/>
          </p:nvGrpSpPr>
          <p:grpSpPr>
            <a:xfrm>
              <a:off x="3733800" y="2362200"/>
              <a:ext cx="304800" cy="381000"/>
              <a:chOff x="2743200" y="4191000"/>
              <a:chExt cx="457200" cy="609600"/>
            </a:xfrm>
          </p:grpSpPr>
          <p:grpSp>
            <p:nvGrpSpPr>
              <p:cNvPr id="409" name="Gruppieren 408"/>
              <p:cNvGrpSpPr/>
              <p:nvPr/>
            </p:nvGrpSpPr>
            <p:grpSpPr>
              <a:xfrm>
                <a:off x="2743200" y="45720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417" name="Gerade Verbindung 416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18" name="Gerade Verbindung 417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410" name="Gruppieren 409"/>
              <p:cNvGrpSpPr/>
              <p:nvPr/>
            </p:nvGrpSpPr>
            <p:grpSpPr>
              <a:xfrm flipV="1">
                <a:off x="2743200" y="4419600"/>
                <a:ext cx="457200" cy="152400"/>
                <a:chOff x="2743200" y="4572000"/>
                <a:chExt cx="457200" cy="152400"/>
              </a:xfrm>
            </p:grpSpPr>
            <p:cxnSp>
              <p:nvCxnSpPr>
                <p:cNvPr id="415" name="Gerade Verbindung 414"/>
                <p:cNvCxnSpPr/>
                <p:nvPr/>
              </p:nvCxnSpPr>
              <p:spPr bwMode="auto">
                <a:xfrm flipV="1">
                  <a:off x="2743200" y="46482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16" name="Gerade Verbindung 415"/>
                <p:cNvCxnSpPr/>
                <p:nvPr/>
              </p:nvCxnSpPr>
              <p:spPr bwMode="auto">
                <a:xfrm flipV="1">
                  <a:off x="2971800" y="4572000"/>
                  <a:ext cx="22860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411" name="Gerade Verbindung 410"/>
              <p:cNvCxnSpPr/>
              <p:nvPr/>
            </p:nvCxnSpPr>
            <p:spPr bwMode="auto">
              <a:xfrm flipV="1">
                <a:off x="2743200" y="4343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2" name="Gerade Verbindung 411"/>
              <p:cNvCxnSpPr/>
              <p:nvPr/>
            </p:nvCxnSpPr>
            <p:spPr bwMode="auto">
              <a:xfrm>
                <a:off x="2971800" y="4191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3" name="Gerade Verbindung 412"/>
              <p:cNvCxnSpPr/>
              <p:nvPr/>
            </p:nvCxnSpPr>
            <p:spPr bwMode="auto">
              <a:xfrm>
                <a:off x="2743200" y="47244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4" name="Gerade Verbindung 413"/>
              <p:cNvCxnSpPr/>
              <p:nvPr/>
            </p:nvCxnSpPr>
            <p:spPr bwMode="auto">
              <a:xfrm flipV="1">
                <a:off x="2971800" y="4267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429" name="Gerade Verbindung 428"/>
          <p:cNvCxnSpPr/>
          <p:nvPr/>
        </p:nvCxnSpPr>
        <p:spPr bwMode="auto">
          <a:xfrm>
            <a:off x="6553200" y="5943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" name="Gerade Verbindung 429"/>
          <p:cNvCxnSpPr/>
          <p:nvPr/>
        </p:nvCxnSpPr>
        <p:spPr bwMode="auto">
          <a:xfrm>
            <a:off x="8077200" y="42672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1" name="Ellipse 430"/>
          <p:cNvSpPr/>
          <p:nvPr/>
        </p:nvSpPr>
        <p:spPr bwMode="auto">
          <a:xfrm>
            <a:off x="68580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2" name="Ellipse 431"/>
          <p:cNvSpPr/>
          <p:nvPr/>
        </p:nvSpPr>
        <p:spPr bwMode="auto">
          <a:xfrm>
            <a:off x="5638800" y="4191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3" name="Gerade Verbindung 432"/>
          <p:cNvCxnSpPr/>
          <p:nvPr/>
        </p:nvCxnSpPr>
        <p:spPr bwMode="auto">
          <a:xfrm>
            <a:off x="58674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4" name="Gerade Verbindung 433"/>
          <p:cNvCxnSpPr/>
          <p:nvPr/>
        </p:nvCxnSpPr>
        <p:spPr bwMode="auto">
          <a:xfrm flipH="1">
            <a:off x="5715000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5" name="Gerade Verbindung 434"/>
          <p:cNvCxnSpPr/>
          <p:nvPr/>
        </p:nvCxnSpPr>
        <p:spPr bwMode="auto">
          <a:xfrm>
            <a:off x="5867400" y="3429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6" name="Gerade Verbindung 435"/>
          <p:cNvCxnSpPr/>
          <p:nvPr/>
        </p:nvCxnSpPr>
        <p:spPr bwMode="auto">
          <a:xfrm flipH="1">
            <a:off x="5867400" y="3429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37" name="Gruppieren 436"/>
          <p:cNvGrpSpPr/>
          <p:nvPr/>
        </p:nvGrpSpPr>
        <p:grpSpPr>
          <a:xfrm>
            <a:off x="6096000" y="3429000"/>
            <a:ext cx="304800" cy="838200"/>
            <a:chOff x="2743200" y="4191000"/>
            <a:chExt cx="457200" cy="609600"/>
          </a:xfrm>
        </p:grpSpPr>
        <p:grpSp>
          <p:nvGrpSpPr>
            <p:cNvPr id="438" name="Gruppieren 437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446" name="Gerade Verbindung 445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47" name="Gerade Verbindung 446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439" name="Gruppieren 438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444" name="Gerade Verbindung 44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45" name="Gerade Verbindung 44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440" name="Gerade Verbindung 439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1" name="Gerade Verbindung 440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2" name="Gerade Verbindung 441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3" name="Gerade Verbindung 442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48" name="Gerade Verbindung 447"/>
          <p:cNvCxnSpPr/>
          <p:nvPr/>
        </p:nvCxnSpPr>
        <p:spPr bwMode="auto">
          <a:xfrm>
            <a:off x="6781800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2743200" y="1600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9" name="Gerade Verbindung 448"/>
          <p:cNvCxnSpPr/>
          <p:nvPr/>
        </p:nvCxnSpPr>
        <p:spPr bwMode="auto">
          <a:xfrm>
            <a:off x="7543800" y="2743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" name="Gerade Verbindung 449"/>
          <p:cNvCxnSpPr/>
          <p:nvPr/>
        </p:nvCxnSpPr>
        <p:spPr bwMode="auto">
          <a:xfrm>
            <a:off x="2209800" y="4953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1" name="Gerade Verbindung 450"/>
          <p:cNvCxnSpPr/>
          <p:nvPr/>
        </p:nvCxnSpPr>
        <p:spPr bwMode="auto">
          <a:xfrm>
            <a:off x="4876800" y="4953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2" name="Gerade Verbindung 451"/>
          <p:cNvCxnSpPr/>
          <p:nvPr/>
        </p:nvCxnSpPr>
        <p:spPr bwMode="auto">
          <a:xfrm>
            <a:off x="75438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mit Pfeil 39"/>
          <p:cNvCxnSpPr/>
          <p:nvPr/>
        </p:nvCxnSpPr>
        <p:spPr bwMode="auto">
          <a:xfrm flipV="1">
            <a:off x="2971800" y="1143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3" name="Gerade Verbindung 452"/>
          <p:cNvCxnSpPr/>
          <p:nvPr/>
        </p:nvCxnSpPr>
        <p:spPr bwMode="auto">
          <a:xfrm>
            <a:off x="5334000" y="1676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4" name="Gerade Verbindung mit Pfeil 453"/>
          <p:cNvCxnSpPr/>
          <p:nvPr/>
        </p:nvCxnSpPr>
        <p:spPr bwMode="auto">
          <a:xfrm flipV="1">
            <a:off x="5562600" y="1219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5" name="Gerade Verbindung 454"/>
          <p:cNvCxnSpPr/>
          <p:nvPr/>
        </p:nvCxnSpPr>
        <p:spPr bwMode="auto">
          <a:xfrm>
            <a:off x="76200" y="3886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6" name="Gerade Verbindung mit Pfeil 455"/>
          <p:cNvCxnSpPr/>
          <p:nvPr/>
        </p:nvCxnSpPr>
        <p:spPr bwMode="auto">
          <a:xfrm flipV="1">
            <a:off x="304800" y="3429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7" name="Gerade Verbindung 456"/>
          <p:cNvCxnSpPr/>
          <p:nvPr/>
        </p:nvCxnSpPr>
        <p:spPr bwMode="auto">
          <a:xfrm>
            <a:off x="2667000" y="3886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8" name="Gerade Verbindung mit Pfeil 457"/>
          <p:cNvCxnSpPr/>
          <p:nvPr/>
        </p:nvCxnSpPr>
        <p:spPr bwMode="auto">
          <a:xfrm flipV="1">
            <a:off x="2895600" y="3429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9" name="Gerade Verbindung 458"/>
          <p:cNvCxnSpPr/>
          <p:nvPr/>
        </p:nvCxnSpPr>
        <p:spPr bwMode="auto">
          <a:xfrm>
            <a:off x="5410200" y="3886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0" name="Gerade Verbindung mit Pfeil 459"/>
          <p:cNvCxnSpPr/>
          <p:nvPr/>
        </p:nvCxnSpPr>
        <p:spPr bwMode="auto">
          <a:xfrm flipV="1">
            <a:off x="5638800" y="3429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3" name="Gerade Verbindung mit Pfeil 462"/>
          <p:cNvCxnSpPr/>
          <p:nvPr/>
        </p:nvCxnSpPr>
        <p:spPr bwMode="auto">
          <a:xfrm rot="10800000" flipV="1">
            <a:off x="7696200" y="5486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4" name="Gerade Verbindung mit Pfeil 463"/>
          <p:cNvCxnSpPr/>
          <p:nvPr/>
        </p:nvCxnSpPr>
        <p:spPr bwMode="auto">
          <a:xfrm rot="10800000" flipV="1">
            <a:off x="7696200" y="5029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5" name="Gerade Verbindung mit Pfeil 464"/>
          <p:cNvCxnSpPr/>
          <p:nvPr/>
        </p:nvCxnSpPr>
        <p:spPr bwMode="auto">
          <a:xfrm rot="10800000" flipV="1">
            <a:off x="5410200" y="2286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6" name="Gerade Verbindung mit Pfeil 465"/>
          <p:cNvCxnSpPr/>
          <p:nvPr/>
        </p:nvCxnSpPr>
        <p:spPr bwMode="auto">
          <a:xfrm rot="10800000" flipV="1">
            <a:off x="8077200" y="2590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7" name="Gerade Verbindung mit Pfeil 466"/>
          <p:cNvCxnSpPr/>
          <p:nvPr/>
        </p:nvCxnSpPr>
        <p:spPr bwMode="auto">
          <a:xfrm rot="10800000" flipV="1">
            <a:off x="2743200" y="5029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8" name="Gerade Verbindung mit Pfeil 467"/>
          <p:cNvCxnSpPr/>
          <p:nvPr/>
        </p:nvCxnSpPr>
        <p:spPr bwMode="auto">
          <a:xfrm rot="10800000" flipV="1">
            <a:off x="5410200" y="5257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Geschweifte Klammer rechts 1"/>
          <p:cNvSpPr/>
          <p:nvPr/>
        </p:nvSpPr>
        <p:spPr bwMode="auto">
          <a:xfrm>
            <a:off x="1066800" y="1600200"/>
            <a:ext cx="228600" cy="3810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61" name="Geschweifte Klammer rechts 460"/>
          <p:cNvSpPr/>
          <p:nvPr/>
        </p:nvSpPr>
        <p:spPr bwMode="auto">
          <a:xfrm>
            <a:off x="1371600" y="1981200"/>
            <a:ext cx="304800" cy="7620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119013" y="14478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1~R</a:t>
            </a:r>
            <a:endParaRPr lang="de-DE" dirty="0"/>
          </a:p>
        </p:txBody>
      </p:sp>
      <p:sp>
        <p:nvSpPr>
          <p:cNvPr id="462" name="Textfeld 461"/>
          <p:cNvSpPr txBox="1"/>
          <p:nvPr/>
        </p:nvSpPr>
        <p:spPr>
          <a:xfrm>
            <a:off x="1423813" y="2362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2~R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28600" y="2667000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 niedrig</a:t>
            </a:r>
            <a:endParaRPr lang="de-DE" dirty="0"/>
          </a:p>
        </p:txBody>
      </p:sp>
      <p:sp>
        <p:nvSpPr>
          <p:cNvPr id="469" name="Textfeld 468"/>
          <p:cNvSpPr txBox="1"/>
          <p:nvPr/>
        </p:nvSpPr>
        <p:spPr>
          <a:xfrm>
            <a:off x="304800" y="1219200"/>
            <a:ext cx="6623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 hoch</a:t>
            </a:r>
            <a:endParaRPr lang="de-DE" dirty="0"/>
          </a:p>
        </p:txBody>
      </p:sp>
      <p:sp>
        <p:nvSpPr>
          <p:cNvPr id="470" name="Textfeld 469"/>
          <p:cNvSpPr txBox="1"/>
          <p:nvPr/>
        </p:nvSpPr>
        <p:spPr>
          <a:xfrm>
            <a:off x="2222626" y="1219200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Impuls</a:t>
            </a:r>
            <a:endParaRPr lang="de-DE" dirty="0"/>
          </a:p>
        </p:txBody>
      </p:sp>
      <p:sp>
        <p:nvSpPr>
          <p:cNvPr id="471" name="Textfeld 470"/>
          <p:cNvSpPr txBox="1"/>
          <p:nvPr/>
        </p:nvSpPr>
        <p:spPr>
          <a:xfrm>
            <a:off x="4876858" y="2286000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Reaktion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64770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0V</a:t>
            </a:r>
            <a:endParaRPr lang="de-DE" dirty="0"/>
          </a:p>
        </p:txBody>
      </p:sp>
      <p:sp>
        <p:nvSpPr>
          <p:cNvPr id="472" name="Textfeld 471"/>
          <p:cNvSpPr txBox="1"/>
          <p:nvPr/>
        </p:nvSpPr>
        <p:spPr>
          <a:xfrm>
            <a:off x="3571154" y="1371600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Overdrive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5867400" y="3429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3" name="Ellipse 472"/>
          <p:cNvSpPr/>
          <p:nvPr/>
        </p:nvSpPr>
        <p:spPr bwMode="auto">
          <a:xfrm>
            <a:off x="7391400" y="5029200"/>
            <a:ext cx="9144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1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/>
              <a:t>Virtuelle </a:t>
            </a:r>
            <a:r>
              <a:rPr lang="de-DE" altLang="de-DE" sz="2000" dirty="0" smtClean="0"/>
              <a:t>Masse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sz="1400" dirty="0"/>
              <a:t>Virtuelle </a:t>
            </a:r>
            <a:r>
              <a:rPr lang="de-DE" sz="1400" dirty="0" smtClean="0"/>
              <a:t>Masse am Eingang des Verstärkers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2590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Gleichschenkliges Dreieck 36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e 4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824209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 flipV="1">
            <a:off x="3657600" y="27432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feld 54"/>
          <p:cNvSpPr txBox="1"/>
          <p:nvPr/>
        </p:nvSpPr>
        <p:spPr>
          <a:xfrm>
            <a:off x="3733800" y="3124200"/>
            <a:ext cx="664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0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3528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3200400" y="2971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 rot="10800000" flipH="1">
            <a:off x="1600200" y="2667000"/>
            <a:ext cx="1752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3429000" y="1828800"/>
            <a:ext cx="1447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V="1">
            <a:off x="3429000" y="18288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Ellipse 14"/>
          <p:cNvSpPr/>
          <p:nvPr/>
        </p:nvSpPr>
        <p:spPr bwMode="auto">
          <a:xfrm>
            <a:off x="3276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3352800" y="3124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mit Pfeil 86"/>
          <p:cNvCxnSpPr/>
          <p:nvPr/>
        </p:nvCxnSpPr>
        <p:spPr bwMode="auto">
          <a:xfrm flipV="1">
            <a:off x="1752600" y="40386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H="1" flipV="1">
            <a:off x="1752600" y="4038600"/>
            <a:ext cx="47244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H="1">
            <a:off x="1752600" y="4267200"/>
            <a:ext cx="472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6477000" y="4267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2" name="Objek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329617"/>
              </p:ext>
            </p:extLst>
          </p:nvPr>
        </p:nvGraphicFramePr>
        <p:xfrm>
          <a:off x="1828800" y="5105400"/>
          <a:ext cx="293687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608" name="Formel" r:id="rId4" imgW="215640" imgH="228600" progId="Equation.3">
                  <p:embed/>
                </p:oleObj>
              </mc:Choice>
              <mc:Fallback>
                <p:oleObj name="Formel" r:id="rId4" imgW="215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5105400"/>
                        <a:ext cx="293687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k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661222"/>
              </p:ext>
            </p:extLst>
          </p:nvPr>
        </p:nvGraphicFramePr>
        <p:xfrm>
          <a:off x="3429000" y="5181600"/>
          <a:ext cx="3286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609" name="Formel" r:id="rId6" imgW="241200" imgH="241200" progId="Equation.3">
                  <p:embed/>
                </p:oleObj>
              </mc:Choice>
              <mc:Fallback>
                <p:oleObj name="Formel" r:id="rId6" imgW="2412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181600"/>
                        <a:ext cx="32861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Gerade Verbindung mit Pfeil 7"/>
          <p:cNvCxnSpPr/>
          <p:nvPr/>
        </p:nvCxnSpPr>
        <p:spPr bwMode="auto">
          <a:xfrm>
            <a:off x="3505200" y="2514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feld 66"/>
          <p:cNvSpPr txBox="1"/>
          <p:nvPr/>
        </p:nvSpPr>
        <p:spPr>
          <a:xfrm>
            <a:off x="3462086" y="2209800"/>
            <a:ext cx="598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cxnSp>
        <p:nvCxnSpPr>
          <p:cNvPr id="89" name="Gerade Verbindung 88"/>
          <p:cNvCxnSpPr/>
          <p:nvPr/>
        </p:nvCxnSpPr>
        <p:spPr bwMode="auto">
          <a:xfrm flipH="1" flipV="1">
            <a:off x="1752600" y="3886200"/>
            <a:ext cx="47244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3352800" y="42672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 flipH="1">
            <a:off x="1752600" y="50292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17526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6477000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>
            <a:off x="3352800" y="51816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98"/>
          <p:cNvSpPr txBox="1"/>
          <p:nvPr/>
        </p:nvSpPr>
        <p:spPr>
          <a:xfrm>
            <a:off x="2069480" y="47244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805191" y="4876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9" name="Gerade Verbindung mit Pfeil 8"/>
          <p:cNvCxnSpPr>
            <a:endCxn id="15" idx="1"/>
          </p:cNvCxnSpPr>
          <p:nvPr/>
        </p:nvCxnSpPr>
        <p:spPr bwMode="auto">
          <a:xfrm>
            <a:off x="2819400" y="3429000"/>
            <a:ext cx="479518" cy="78431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295400" y="3352800"/>
            <a:ext cx="1592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Konstantes Potential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1295400" y="40386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6477000" y="4267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616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Eingangsimpedanz ohne RK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3746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Eingangsimpedanz ohne RK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sp>
        <p:nvSpPr>
          <p:cNvPr id="65" name="Gleichschenkliges Dreieck 64"/>
          <p:cNvSpPr/>
          <p:nvPr/>
        </p:nvSpPr>
        <p:spPr bwMode="auto">
          <a:xfrm rot="5400000">
            <a:off x="1676400" y="48006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3"/>
          <p:cNvCxnSpPr/>
          <p:nvPr/>
        </p:nvCxnSpPr>
        <p:spPr bwMode="auto">
          <a:xfrm>
            <a:off x="12954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echteck 55"/>
          <p:cNvSpPr/>
          <p:nvPr/>
        </p:nvSpPr>
        <p:spPr bwMode="auto">
          <a:xfrm>
            <a:off x="990600" y="32004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56"/>
          <p:cNvCxnSpPr/>
          <p:nvPr/>
        </p:nvCxnSpPr>
        <p:spPr bwMode="auto">
          <a:xfrm>
            <a:off x="1295400" y="3048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990600" y="3352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1600200" y="3124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990600" y="3124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10668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1295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>
            <a:stCxn id="56" idx="2"/>
          </p:cNvCxnSpPr>
          <p:nvPr/>
        </p:nvCxnSpPr>
        <p:spPr bwMode="auto">
          <a:xfrm>
            <a:off x="1295400" y="3352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Ellipse 65"/>
          <p:cNvSpPr/>
          <p:nvPr/>
        </p:nvSpPr>
        <p:spPr bwMode="auto">
          <a:xfrm>
            <a:off x="1676400" y="3429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1752600" y="3273552"/>
            <a:ext cx="152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295400" y="3429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143000" y="3810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4" name="Gruppieren 73"/>
          <p:cNvGrpSpPr/>
          <p:nvPr/>
        </p:nvGrpSpPr>
        <p:grpSpPr>
          <a:xfrm>
            <a:off x="1143000" y="4267200"/>
            <a:ext cx="304800" cy="533400"/>
            <a:chOff x="2743200" y="4191000"/>
            <a:chExt cx="457200" cy="609600"/>
          </a:xfrm>
        </p:grpSpPr>
        <p:grpSp>
          <p:nvGrpSpPr>
            <p:cNvPr id="76" name="Gruppieren 75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86" name="Gerade Verbindung 85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7" name="Gerade Verbindung 86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77" name="Gruppieren 76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84" name="Gerade Verbindung 8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5" name="Gerade Verbindung 8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80" name="Gerade Verbindung 79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8" name="Ellipse 87"/>
          <p:cNvSpPr/>
          <p:nvPr/>
        </p:nvSpPr>
        <p:spPr bwMode="auto">
          <a:xfrm>
            <a:off x="152400" y="3048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9" name="Gerade Verbindung 88"/>
          <p:cNvCxnSpPr/>
          <p:nvPr/>
        </p:nvCxnSpPr>
        <p:spPr bwMode="auto">
          <a:xfrm>
            <a:off x="381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H="1">
            <a:off x="228600" y="3810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81000" y="2667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 flipH="1">
            <a:off x="381000" y="2667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5" name="Gruppieren 124"/>
          <p:cNvGrpSpPr/>
          <p:nvPr/>
        </p:nvGrpSpPr>
        <p:grpSpPr>
          <a:xfrm>
            <a:off x="4114800" y="2286000"/>
            <a:ext cx="304800" cy="762000"/>
            <a:chOff x="2743200" y="4191000"/>
            <a:chExt cx="457200" cy="609600"/>
          </a:xfrm>
        </p:grpSpPr>
        <p:grpSp>
          <p:nvGrpSpPr>
            <p:cNvPr id="126" name="Gruppieren 125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34" name="Gerade Verbindung 13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5" name="Gerade Verbindung 13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7" name="Gruppieren 126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32" name="Gerade Verbindung 131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" name="Gerade Verbindung 132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28" name="Gerade Verbindung 127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Gerade Verbindung 128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129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Gerade Verbindung 130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6" name="Ellipse 135"/>
          <p:cNvSpPr/>
          <p:nvPr/>
        </p:nvSpPr>
        <p:spPr bwMode="auto">
          <a:xfrm>
            <a:off x="3124200" y="3048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7" name="Gerade Verbindung 136"/>
          <p:cNvCxnSpPr/>
          <p:nvPr/>
        </p:nvCxnSpPr>
        <p:spPr bwMode="auto">
          <a:xfrm>
            <a:off x="33528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H="1">
            <a:off x="3200400" y="3810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352800" y="2286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 flipH="1">
            <a:off x="3352800" y="2286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72390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echteck 142"/>
          <p:cNvSpPr/>
          <p:nvPr/>
        </p:nvSpPr>
        <p:spPr bwMode="auto">
          <a:xfrm>
            <a:off x="6934200" y="3124200"/>
            <a:ext cx="6096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4" name="Gerade Verbindung 143"/>
          <p:cNvCxnSpPr/>
          <p:nvPr/>
        </p:nvCxnSpPr>
        <p:spPr bwMode="auto">
          <a:xfrm>
            <a:off x="7239000" y="2971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6934200" y="3352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75438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69342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7010400" y="3124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>
            <a:stCxn id="143" idx="2"/>
          </p:cNvCxnSpPr>
          <p:nvPr/>
        </p:nvCxnSpPr>
        <p:spPr bwMode="auto">
          <a:xfrm>
            <a:off x="7239000" y="3352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5" name="Gruppieren 154"/>
          <p:cNvGrpSpPr/>
          <p:nvPr/>
        </p:nvGrpSpPr>
        <p:grpSpPr>
          <a:xfrm>
            <a:off x="7086600" y="2286000"/>
            <a:ext cx="304800" cy="685800"/>
            <a:chOff x="2743200" y="4191000"/>
            <a:chExt cx="457200" cy="609600"/>
          </a:xfrm>
        </p:grpSpPr>
        <p:grpSp>
          <p:nvGrpSpPr>
            <p:cNvPr id="156" name="Gruppieren 155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64" name="Gerade Verbindung 16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5" name="Gerade Verbindung 16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57" name="Gruppieren 156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62" name="Gerade Verbindung 161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3" name="Gerade Verbindung 162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58" name="Gerade Verbindung 157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9" name="Gerade Verbindung 158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Gerade Verbindung 159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Gerade Verbindung 160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6" name="Ellipse 165"/>
          <p:cNvSpPr/>
          <p:nvPr/>
        </p:nvSpPr>
        <p:spPr bwMode="auto">
          <a:xfrm>
            <a:off x="6096000" y="3048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7" name="Gerade Verbindung 166"/>
          <p:cNvCxnSpPr/>
          <p:nvPr/>
        </p:nvCxnSpPr>
        <p:spPr bwMode="auto">
          <a:xfrm>
            <a:off x="63246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 flipH="1">
            <a:off x="6172200" y="3810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168"/>
          <p:cNvCxnSpPr/>
          <p:nvPr/>
        </p:nvCxnSpPr>
        <p:spPr bwMode="auto">
          <a:xfrm>
            <a:off x="6324600" y="2286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H="1">
            <a:off x="6324600" y="2286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>
            <a:off x="12954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3" name="Rechteck 172"/>
          <p:cNvSpPr/>
          <p:nvPr/>
        </p:nvSpPr>
        <p:spPr bwMode="auto">
          <a:xfrm>
            <a:off x="990600" y="4953000"/>
            <a:ext cx="6096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4" name="Gerade Verbindung 173"/>
          <p:cNvCxnSpPr/>
          <p:nvPr/>
        </p:nvCxnSpPr>
        <p:spPr bwMode="auto">
          <a:xfrm>
            <a:off x="1295400" y="4800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1600200" y="4876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>
            <a:off x="990600" y="4876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1066800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>
            <a:off x="2743200" y="5257800"/>
            <a:ext cx="152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6" name="Ellipse 195"/>
          <p:cNvSpPr/>
          <p:nvPr/>
        </p:nvSpPr>
        <p:spPr bwMode="auto">
          <a:xfrm>
            <a:off x="152400" y="50292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7" name="Gerade Verbindung 196"/>
          <p:cNvCxnSpPr/>
          <p:nvPr/>
        </p:nvCxnSpPr>
        <p:spPr bwMode="auto">
          <a:xfrm>
            <a:off x="3810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 flipH="1">
            <a:off x="2286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3810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H="1">
            <a:off x="381000" y="4267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200"/>
          <p:cNvCxnSpPr/>
          <p:nvPr/>
        </p:nvCxnSpPr>
        <p:spPr bwMode="auto">
          <a:xfrm>
            <a:off x="42672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2" name="Rechteck 201"/>
          <p:cNvSpPr/>
          <p:nvPr/>
        </p:nvSpPr>
        <p:spPr bwMode="auto">
          <a:xfrm>
            <a:off x="3962400" y="32004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3" name="Gerade Verbindung 202"/>
          <p:cNvCxnSpPr/>
          <p:nvPr/>
        </p:nvCxnSpPr>
        <p:spPr bwMode="auto">
          <a:xfrm>
            <a:off x="4267200" y="3048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Gerade Verbindung 203"/>
          <p:cNvCxnSpPr/>
          <p:nvPr/>
        </p:nvCxnSpPr>
        <p:spPr bwMode="auto">
          <a:xfrm>
            <a:off x="3962400" y="3352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4572000" y="3124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 Verbindung 205"/>
          <p:cNvCxnSpPr/>
          <p:nvPr/>
        </p:nvCxnSpPr>
        <p:spPr bwMode="auto">
          <a:xfrm>
            <a:off x="3962400" y="3124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>
            <a:off x="40386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42672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>
            <a:stCxn id="202" idx="2"/>
          </p:cNvCxnSpPr>
          <p:nvPr/>
        </p:nvCxnSpPr>
        <p:spPr bwMode="auto">
          <a:xfrm>
            <a:off x="4267200" y="3352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Ellipse 209"/>
          <p:cNvSpPr/>
          <p:nvPr/>
        </p:nvSpPr>
        <p:spPr bwMode="auto">
          <a:xfrm>
            <a:off x="4648200" y="3429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1" name="Gerade Verbindung 210"/>
          <p:cNvCxnSpPr/>
          <p:nvPr/>
        </p:nvCxnSpPr>
        <p:spPr bwMode="auto">
          <a:xfrm>
            <a:off x="4267200" y="3429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 Verbindung 211"/>
          <p:cNvCxnSpPr/>
          <p:nvPr/>
        </p:nvCxnSpPr>
        <p:spPr bwMode="auto">
          <a:xfrm>
            <a:off x="4114800" y="3810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212"/>
          <p:cNvCxnSpPr/>
          <p:nvPr/>
        </p:nvCxnSpPr>
        <p:spPr bwMode="auto">
          <a:xfrm>
            <a:off x="72390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>
            <a:off x="7239000" y="3352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" name="Ellipse 214"/>
          <p:cNvSpPr/>
          <p:nvPr/>
        </p:nvSpPr>
        <p:spPr bwMode="auto">
          <a:xfrm>
            <a:off x="7620000" y="3429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6" name="Gerade Verbindung 215"/>
          <p:cNvCxnSpPr/>
          <p:nvPr/>
        </p:nvCxnSpPr>
        <p:spPr bwMode="auto">
          <a:xfrm>
            <a:off x="7239000" y="3429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Gerade Verbindung 216"/>
          <p:cNvCxnSpPr/>
          <p:nvPr/>
        </p:nvCxnSpPr>
        <p:spPr bwMode="auto">
          <a:xfrm>
            <a:off x="7086600" y="3810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Gerade Verbindung 217"/>
          <p:cNvCxnSpPr/>
          <p:nvPr/>
        </p:nvCxnSpPr>
        <p:spPr bwMode="auto">
          <a:xfrm>
            <a:off x="9906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 Verbindung 218"/>
          <p:cNvCxnSpPr/>
          <p:nvPr/>
        </p:nvCxnSpPr>
        <p:spPr bwMode="auto">
          <a:xfrm>
            <a:off x="1295400" y="5334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12954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220"/>
          <p:cNvCxnSpPr/>
          <p:nvPr/>
        </p:nvCxnSpPr>
        <p:spPr bwMode="auto">
          <a:xfrm>
            <a:off x="1295400" y="5334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Ellipse 221"/>
          <p:cNvSpPr/>
          <p:nvPr/>
        </p:nvSpPr>
        <p:spPr bwMode="auto">
          <a:xfrm>
            <a:off x="1676400" y="5410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3" name="Gerade Verbindung 222"/>
          <p:cNvCxnSpPr/>
          <p:nvPr/>
        </p:nvCxnSpPr>
        <p:spPr bwMode="auto">
          <a:xfrm>
            <a:off x="12954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Gerade Verbindung 223"/>
          <p:cNvCxnSpPr/>
          <p:nvPr/>
        </p:nvCxnSpPr>
        <p:spPr bwMode="auto">
          <a:xfrm>
            <a:off x="11430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7" name="Gruppieren 226"/>
          <p:cNvGrpSpPr/>
          <p:nvPr/>
        </p:nvGrpSpPr>
        <p:grpSpPr>
          <a:xfrm>
            <a:off x="1143000" y="2667000"/>
            <a:ext cx="304800" cy="381000"/>
            <a:chOff x="2743200" y="4191000"/>
            <a:chExt cx="457200" cy="609600"/>
          </a:xfrm>
        </p:grpSpPr>
        <p:grpSp>
          <p:nvGrpSpPr>
            <p:cNvPr id="228" name="Gruppieren 227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236" name="Gerade Verbindung 235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7" name="Gerade Verbindung 236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9" name="Gruppieren 228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234" name="Gerade Verbindung 23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5" name="Gerade Verbindung 23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30" name="Gerade Verbindung 229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" name="Gerade Verbindung 232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77" name="Gerade Verbindung 2076"/>
          <p:cNvCxnSpPr/>
          <p:nvPr/>
        </p:nvCxnSpPr>
        <p:spPr bwMode="auto">
          <a:xfrm flipH="1">
            <a:off x="2743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" name="Gleichschenkliges Dreieck 308"/>
          <p:cNvSpPr/>
          <p:nvPr/>
        </p:nvSpPr>
        <p:spPr bwMode="auto">
          <a:xfrm rot="5400000">
            <a:off x="1676400" y="28194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0" name="Gleichschenkliges Dreieck 309"/>
          <p:cNvSpPr/>
          <p:nvPr/>
        </p:nvSpPr>
        <p:spPr bwMode="auto">
          <a:xfrm rot="5400000">
            <a:off x="4648200" y="28194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1" name="Gleichschenkliges Dreieck 310"/>
          <p:cNvSpPr/>
          <p:nvPr/>
        </p:nvSpPr>
        <p:spPr bwMode="auto">
          <a:xfrm rot="5400000">
            <a:off x="7620000" y="28194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6" name="Gerade Verbindung 225"/>
          <p:cNvCxnSpPr>
            <a:endCxn id="309" idx="0"/>
          </p:cNvCxnSpPr>
          <p:nvPr/>
        </p:nvCxnSpPr>
        <p:spPr bwMode="auto">
          <a:xfrm>
            <a:off x="2743200" y="3048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" name="Gerade Verbindung 316"/>
          <p:cNvCxnSpPr/>
          <p:nvPr/>
        </p:nvCxnSpPr>
        <p:spPr bwMode="auto">
          <a:xfrm flipH="1">
            <a:off x="5715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" name="Gerade Verbindung 317"/>
          <p:cNvCxnSpPr/>
          <p:nvPr/>
        </p:nvCxnSpPr>
        <p:spPr bwMode="auto">
          <a:xfrm>
            <a:off x="5715000" y="3048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9" name="Gerade Verbindung 318"/>
          <p:cNvCxnSpPr/>
          <p:nvPr/>
        </p:nvCxnSpPr>
        <p:spPr bwMode="auto">
          <a:xfrm flipH="1">
            <a:off x="8686800" y="2971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0" name="Gerade Verbindung 319"/>
          <p:cNvCxnSpPr/>
          <p:nvPr/>
        </p:nvCxnSpPr>
        <p:spPr bwMode="auto">
          <a:xfrm>
            <a:off x="86868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1" name="Gerade Verbindung 320"/>
          <p:cNvCxnSpPr/>
          <p:nvPr/>
        </p:nvCxnSpPr>
        <p:spPr bwMode="auto">
          <a:xfrm flipH="1">
            <a:off x="28956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2" name="Gerade Verbindung 321"/>
          <p:cNvCxnSpPr/>
          <p:nvPr/>
        </p:nvCxnSpPr>
        <p:spPr bwMode="auto">
          <a:xfrm>
            <a:off x="28956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981200" y="3048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2" name="Gerade Verbindung 331"/>
          <p:cNvCxnSpPr/>
          <p:nvPr/>
        </p:nvCxnSpPr>
        <p:spPr bwMode="auto">
          <a:xfrm>
            <a:off x="4953000" y="3048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>
            <a:off x="3352800" y="2286000"/>
            <a:ext cx="762000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0" name="Gerade Verbindung mit Pfeil 339"/>
          <p:cNvCxnSpPr/>
          <p:nvPr/>
        </p:nvCxnSpPr>
        <p:spPr bwMode="auto">
          <a:xfrm>
            <a:off x="6324600" y="2286000"/>
            <a:ext cx="762000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1" name="Gerade Verbindung mit Pfeil 340"/>
          <p:cNvCxnSpPr/>
          <p:nvPr/>
        </p:nvCxnSpPr>
        <p:spPr bwMode="auto">
          <a:xfrm>
            <a:off x="381000" y="4267200"/>
            <a:ext cx="762000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6" name="Gleichschenkliges Dreieck 345"/>
          <p:cNvSpPr/>
          <p:nvPr/>
        </p:nvSpPr>
        <p:spPr bwMode="auto">
          <a:xfrm rot="5400000">
            <a:off x="7620000" y="48006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347" name="Gruppieren 346"/>
          <p:cNvGrpSpPr/>
          <p:nvPr/>
        </p:nvGrpSpPr>
        <p:grpSpPr>
          <a:xfrm>
            <a:off x="7086600" y="4267200"/>
            <a:ext cx="304800" cy="381000"/>
            <a:chOff x="2743200" y="4191000"/>
            <a:chExt cx="457200" cy="609600"/>
          </a:xfrm>
        </p:grpSpPr>
        <p:grpSp>
          <p:nvGrpSpPr>
            <p:cNvPr id="348" name="Gruppieren 347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356" name="Gerade Verbindung 355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7" name="Gerade Verbindung 356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49" name="Gruppieren 348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354" name="Gerade Verbindung 35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5" name="Gerade Verbindung 35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50" name="Gerade Verbindung 349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1" name="Gerade Verbindung 350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2" name="Gerade Verbindung 351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3" name="Gerade Verbindung 352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58" name="Gerade Verbindung 357"/>
          <p:cNvCxnSpPr/>
          <p:nvPr/>
        </p:nvCxnSpPr>
        <p:spPr bwMode="auto">
          <a:xfrm>
            <a:off x="72390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9" name="Rechteck 358"/>
          <p:cNvSpPr/>
          <p:nvPr/>
        </p:nvSpPr>
        <p:spPr bwMode="auto">
          <a:xfrm>
            <a:off x="6934200" y="4800600"/>
            <a:ext cx="609600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0" name="Gerade Verbindung 359"/>
          <p:cNvCxnSpPr/>
          <p:nvPr/>
        </p:nvCxnSpPr>
        <p:spPr bwMode="auto">
          <a:xfrm>
            <a:off x="7239000" y="4648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1" name="Gerade Verbindung 360"/>
          <p:cNvCxnSpPr/>
          <p:nvPr/>
        </p:nvCxnSpPr>
        <p:spPr bwMode="auto">
          <a:xfrm>
            <a:off x="7543800" y="47244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2" name="Gerade Verbindung 361"/>
          <p:cNvCxnSpPr/>
          <p:nvPr/>
        </p:nvCxnSpPr>
        <p:spPr bwMode="auto">
          <a:xfrm>
            <a:off x="6934200" y="47244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3" name="Gerade Verbindung 362"/>
          <p:cNvCxnSpPr/>
          <p:nvPr/>
        </p:nvCxnSpPr>
        <p:spPr bwMode="auto">
          <a:xfrm>
            <a:off x="7010400" y="4800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4" name="Gerade Verbindung 363"/>
          <p:cNvCxnSpPr/>
          <p:nvPr/>
        </p:nvCxnSpPr>
        <p:spPr bwMode="auto">
          <a:xfrm>
            <a:off x="8686800" y="5257800"/>
            <a:ext cx="152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5" name="Ellipse 364"/>
          <p:cNvSpPr/>
          <p:nvPr/>
        </p:nvSpPr>
        <p:spPr bwMode="auto">
          <a:xfrm>
            <a:off x="6096000" y="50292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6" name="Gerade Verbindung 365"/>
          <p:cNvCxnSpPr/>
          <p:nvPr/>
        </p:nvCxnSpPr>
        <p:spPr bwMode="auto">
          <a:xfrm>
            <a:off x="63246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7" name="Gerade Verbindung 366"/>
          <p:cNvCxnSpPr/>
          <p:nvPr/>
        </p:nvCxnSpPr>
        <p:spPr bwMode="auto">
          <a:xfrm flipH="1">
            <a:off x="61722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" name="Gerade Verbindung 367"/>
          <p:cNvCxnSpPr/>
          <p:nvPr/>
        </p:nvCxnSpPr>
        <p:spPr bwMode="auto">
          <a:xfrm>
            <a:off x="6324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" name="Gerade Verbindung 368"/>
          <p:cNvCxnSpPr/>
          <p:nvPr/>
        </p:nvCxnSpPr>
        <p:spPr bwMode="auto">
          <a:xfrm flipH="1">
            <a:off x="6324600" y="4267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0" name="Gerade Verbindung 369"/>
          <p:cNvCxnSpPr/>
          <p:nvPr/>
        </p:nvCxnSpPr>
        <p:spPr bwMode="auto">
          <a:xfrm>
            <a:off x="69342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1" name="Gerade Verbindung 370"/>
          <p:cNvCxnSpPr/>
          <p:nvPr/>
        </p:nvCxnSpPr>
        <p:spPr bwMode="auto">
          <a:xfrm>
            <a:off x="7239000" y="5334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2" name="Gerade Verbindung 371"/>
          <p:cNvCxnSpPr/>
          <p:nvPr/>
        </p:nvCxnSpPr>
        <p:spPr bwMode="auto">
          <a:xfrm>
            <a:off x="72390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3" name="Gerade Verbindung 372"/>
          <p:cNvCxnSpPr/>
          <p:nvPr/>
        </p:nvCxnSpPr>
        <p:spPr bwMode="auto">
          <a:xfrm>
            <a:off x="7239000" y="5334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4" name="Ellipse 373"/>
          <p:cNvSpPr/>
          <p:nvPr/>
        </p:nvSpPr>
        <p:spPr bwMode="auto">
          <a:xfrm>
            <a:off x="7620000" y="5410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75" name="Gerade Verbindung 374"/>
          <p:cNvCxnSpPr/>
          <p:nvPr/>
        </p:nvCxnSpPr>
        <p:spPr bwMode="auto">
          <a:xfrm>
            <a:off x="7239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6" name="Gerade Verbindung 375"/>
          <p:cNvCxnSpPr/>
          <p:nvPr/>
        </p:nvCxnSpPr>
        <p:spPr bwMode="auto">
          <a:xfrm>
            <a:off x="70866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7" name="Gerade Verbindung 376"/>
          <p:cNvCxnSpPr/>
          <p:nvPr/>
        </p:nvCxnSpPr>
        <p:spPr bwMode="auto">
          <a:xfrm flipH="1">
            <a:off x="88392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8" name="Gerade Verbindung 377"/>
          <p:cNvCxnSpPr/>
          <p:nvPr/>
        </p:nvCxnSpPr>
        <p:spPr bwMode="auto">
          <a:xfrm>
            <a:off x="88392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" name="Gerade Verbindung mit Pfeil 378"/>
          <p:cNvCxnSpPr/>
          <p:nvPr/>
        </p:nvCxnSpPr>
        <p:spPr bwMode="auto">
          <a:xfrm>
            <a:off x="6324600" y="4267200"/>
            <a:ext cx="762000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0" name="Gleichschenkliges Dreieck 379"/>
          <p:cNvSpPr/>
          <p:nvPr/>
        </p:nvSpPr>
        <p:spPr bwMode="auto">
          <a:xfrm rot="5400000">
            <a:off x="4648200" y="48006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381" name="Gruppieren 380"/>
          <p:cNvGrpSpPr/>
          <p:nvPr/>
        </p:nvGrpSpPr>
        <p:grpSpPr>
          <a:xfrm>
            <a:off x="4114800" y="4267200"/>
            <a:ext cx="304800" cy="457200"/>
            <a:chOff x="2743200" y="4191000"/>
            <a:chExt cx="457200" cy="609600"/>
          </a:xfrm>
        </p:grpSpPr>
        <p:grpSp>
          <p:nvGrpSpPr>
            <p:cNvPr id="382" name="Gruppieren 381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390" name="Gerade Verbindung 389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1" name="Gerade Verbindung 39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83" name="Gruppieren 382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388" name="Gerade Verbindung 387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" name="Gerade Verbindung 388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84" name="Gerade Verbindung 383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5" name="Gerade Verbindung 384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6" name="Gerade Verbindung 385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7" name="Gerade Verbindung 386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92" name="Gerade Verbindung 391"/>
          <p:cNvCxnSpPr/>
          <p:nvPr/>
        </p:nvCxnSpPr>
        <p:spPr bwMode="auto">
          <a:xfrm>
            <a:off x="42672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3" name="Rechteck 392"/>
          <p:cNvSpPr/>
          <p:nvPr/>
        </p:nvSpPr>
        <p:spPr bwMode="auto">
          <a:xfrm>
            <a:off x="3962400" y="4876800"/>
            <a:ext cx="609600" cy="457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4" name="Gerade Verbindung 393"/>
          <p:cNvCxnSpPr/>
          <p:nvPr/>
        </p:nvCxnSpPr>
        <p:spPr bwMode="auto">
          <a:xfrm>
            <a:off x="4267200" y="4724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5" name="Gerade Verbindung 394"/>
          <p:cNvCxnSpPr/>
          <p:nvPr/>
        </p:nvCxnSpPr>
        <p:spPr bwMode="auto">
          <a:xfrm>
            <a:off x="4572000" y="4800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6" name="Gerade Verbindung 395"/>
          <p:cNvCxnSpPr/>
          <p:nvPr/>
        </p:nvCxnSpPr>
        <p:spPr bwMode="auto">
          <a:xfrm>
            <a:off x="3962400" y="4800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7" name="Gerade Verbindung 396"/>
          <p:cNvCxnSpPr/>
          <p:nvPr/>
        </p:nvCxnSpPr>
        <p:spPr bwMode="auto">
          <a:xfrm>
            <a:off x="40386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8" name="Gerade Verbindung 397"/>
          <p:cNvCxnSpPr/>
          <p:nvPr/>
        </p:nvCxnSpPr>
        <p:spPr bwMode="auto">
          <a:xfrm>
            <a:off x="5715000" y="5257800"/>
            <a:ext cx="152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" name="Ellipse 398"/>
          <p:cNvSpPr/>
          <p:nvPr/>
        </p:nvSpPr>
        <p:spPr bwMode="auto">
          <a:xfrm>
            <a:off x="3124200" y="50292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0" name="Gerade Verbindung 399"/>
          <p:cNvCxnSpPr/>
          <p:nvPr/>
        </p:nvCxnSpPr>
        <p:spPr bwMode="auto">
          <a:xfrm>
            <a:off x="3352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1" name="Gerade Verbindung 400"/>
          <p:cNvCxnSpPr/>
          <p:nvPr/>
        </p:nvCxnSpPr>
        <p:spPr bwMode="auto">
          <a:xfrm flipH="1">
            <a:off x="32004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2" name="Gerade Verbindung 401"/>
          <p:cNvCxnSpPr/>
          <p:nvPr/>
        </p:nvCxnSpPr>
        <p:spPr bwMode="auto">
          <a:xfrm>
            <a:off x="33528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3" name="Gerade Verbindung 402"/>
          <p:cNvCxnSpPr/>
          <p:nvPr/>
        </p:nvCxnSpPr>
        <p:spPr bwMode="auto">
          <a:xfrm flipH="1">
            <a:off x="3352800" y="4267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4" name="Gerade Verbindung 403"/>
          <p:cNvCxnSpPr/>
          <p:nvPr/>
        </p:nvCxnSpPr>
        <p:spPr bwMode="auto">
          <a:xfrm>
            <a:off x="3962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5" name="Gerade Verbindung 404"/>
          <p:cNvCxnSpPr/>
          <p:nvPr/>
        </p:nvCxnSpPr>
        <p:spPr bwMode="auto">
          <a:xfrm>
            <a:off x="4267200" y="5334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6" name="Gerade Verbindung 405"/>
          <p:cNvCxnSpPr/>
          <p:nvPr/>
        </p:nvCxnSpPr>
        <p:spPr bwMode="auto">
          <a:xfrm>
            <a:off x="42672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7" name="Gerade Verbindung 406"/>
          <p:cNvCxnSpPr/>
          <p:nvPr/>
        </p:nvCxnSpPr>
        <p:spPr bwMode="auto">
          <a:xfrm>
            <a:off x="4267200" y="5334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8" name="Ellipse 407"/>
          <p:cNvSpPr/>
          <p:nvPr/>
        </p:nvSpPr>
        <p:spPr bwMode="auto">
          <a:xfrm>
            <a:off x="4648200" y="5410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9" name="Gerade Verbindung 408"/>
          <p:cNvCxnSpPr/>
          <p:nvPr/>
        </p:nvCxnSpPr>
        <p:spPr bwMode="auto">
          <a:xfrm>
            <a:off x="42672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0" name="Gerade Verbindung 409"/>
          <p:cNvCxnSpPr/>
          <p:nvPr/>
        </p:nvCxnSpPr>
        <p:spPr bwMode="auto">
          <a:xfrm>
            <a:off x="41148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1" name="Gerade Verbindung 410"/>
          <p:cNvCxnSpPr/>
          <p:nvPr/>
        </p:nvCxnSpPr>
        <p:spPr bwMode="auto">
          <a:xfrm flipH="1">
            <a:off x="5867400" y="4724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2" name="Gerade Verbindung 411"/>
          <p:cNvCxnSpPr/>
          <p:nvPr/>
        </p:nvCxnSpPr>
        <p:spPr bwMode="auto">
          <a:xfrm>
            <a:off x="5867400" y="4724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3" name="Gerade Verbindung mit Pfeil 412"/>
          <p:cNvCxnSpPr/>
          <p:nvPr/>
        </p:nvCxnSpPr>
        <p:spPr bwMode="auto">
          <a:xfrm>
            <a:off x="3352800" y="4267200"/>
            <a:ext cx="762000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" name="Rechteck 224"/>
          <p:cNvSpPr/>
          <p:nvPr/>
        </p:nvSpPr>
        <p:spPr bwMode="auto">
          <a:xfrm>
            <a:off x="5105400" y="13716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8" name="Gerade Verbindung 237"/>
          <p:cNvCxnSpPr/>
          <p:nvPr/>
        </p:nvCxnSpPr>
        <p:spPr bwMode="auto">
          <a:xfrm>
            <a:off x="5410200" y="121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>
            <a:off x="5105400" y="152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5715000" y="1295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5105400" y="1295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5181600" y="137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3" name="Gerade Verbindung 242"/>
          <p:cNvCxnSpPr>
            <a:stCxn id="225" idx="2"/>
          </p:cNvCxnSpPr>
          <p:nvPr/>
        </p:nvCxnSpPr>
        <p:spPr bwMode="auto">
          <a:xfrm>
            <a:off x="5410200" y="1524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 flipH="1">
            <a:off x="5867400" y="13716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6019800" y="1066800"/>
            <a:ext cx="10534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Kondensator</a:t>
            </a:r>
            <a:endParaRPr lang="de-DE" dirty="0"/>
          </a:p>
        </p:txBody>
      </p:sp>
      <p:sp>
        <p:nvSpPr>
          <p:cNvPr id="244" name="Rechteck 243"/>
          <p:cNvSpPr/>
          <p:nvPr/>
        </p:nvSpPr>
        <p:spPr bwMode="auto">
          <a:xfrm>
            <a:off x="5638800" y="16764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5" name="Gerade Verbindung mit Pfeil 244"/>
          <p:cNvCxnSpPr/>
          <p:nvPr/>
        </p:nvCxnSpPr>
        <p:spPr bwMode="auto">
          <a:xfrm flipH="1">
            <a:off x="6324600" y="17526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6" name="Textfeld 245"/>
          <p:cNvSpPr txBox="1"/>
          <p:nvPr/>
        </p:nvSpPr>
        <p:spPr>
          <a:xfrm>
            <a:off x="6553200" y="1447800"/>
            <a:ext cx="6944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Ladung</a:t>
            </a:r>
            <a:endParaRPr lang="de-DE" dirty="0"/>
          </a:p>
        </p:txBody>
      </p:sp>
      <p:cxnSp>
        <p:nvCxnSpPr>
          <p:cNvPr id="247" name="Gerade Verbindung mit Pfeil 246"/>
          <p:cNvCxnSpPr/>
          <p:nvPr/>
        </p:nvCxnSpPr>
        <p:spPr bwMode="auto">
          <a:xfrm>
            <a:off x="5105400" y="2057400"/>
            <a:ext cx="762000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8" name="Textfeld 247"/>
          <p:cNvSpPr txBox="1"/>
          <p:nvPr/>
        </p:nvSpPr>
        <p:spPr>
          <a:xfrm>
            <a:off x="4926494" y="17526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Strom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253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Eingangsimpedanz mit RK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Eingangsimpedanz mit RK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cxnSp>
        <p:nvCxnSpPr>
          <p:cNvPr id="4" name="Gerade Verbindung 3"/>
          <p:cNvCxnSpPr/>
          <p:nvPr/>
        </p:nvCxnSpPr>
        <p:spPr bwMode="auto">
          <a:xfrm>
            <a:off x="12954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echteck 55"/>
          <p:cNvSpPr/>
          <p:nvPr/>
        </p:nvSpPr>
        <p:spPr bwMode="auto">
          <a:xfrm>
            <a:off x="990600" y="32004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56"/>
          <p:cNvCxnSpPr/>
          <p:nvPr/>
        </p:nvCxnSpPr>
        <p:spPr bwMode="auto">
          <a:xfrm>
            <a:off x="1295400" y="3048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990600" y="3352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1600200" y="3124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990600" y="3124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10668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1295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>
            <a:stCxn id="56" idx="2"/>
          </p:cNvCxnSpPr>
          <p:nvPr/>
        </p:nvCxnSpPr>
        <p:spPr bwMode="auto">
          <a:xfrm>
            <a:off x="1295400" y="3352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Ellipse 65"/>
          <p:cNvSpPr/>
          <p:nvPr/>
        </p:nvSpPr>
        <p:spPr bwMode="auto">
          <a:xfrm>
            <a:off x="1676400" y="3429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1752600" y="3273552"/>
            <a:ext cx="152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295400" y="3429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Ellipse 87"/>
          <p:cNvSpPr/>
          <p:nvPr/>
        </p:nvSpPr>
        <p:spPr bwMode="auto">
          <a:xfrm>
            <a:off x="152400" y="3048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9" name="Gerade Verbindung 88"/>
          <p:cNvCxnSpPr/>
          <p:nvPr/>
        </p:nvCxnSpPr>
        <p:spPr bwMode="auto">
          <a:xfrm>
            <a:off x="381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H="1">
            <a:off x="228600" y="3810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81000" y="2667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 flipH="1">
            <a:off x="381000" y="2667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5" name="Gruppieren 124"/>
          <p:cNvGrpSpPr/>
          <p:nvPr/>
        </p:nvGrpSpPr>
        <p:grpSpPr>
          <a:xfrm>
            <a:off x="4114800" y="2286000"/>
            <a:ext cx="304800" cy="762000"/>
            <a:chOff x="2743200" y="4191000"/>
            <a:chExt cx="457200" cy="609600"/>
          </a:xfrm>
        </p:grpSpPr>
        <p:grpSp>
          <p:nvGrpSpPr>
            <p:cNvPr id="126" name="Gruppieren 125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34" name="Gerade Verbindung 13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5" name="Gerade Verbindung 13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27" name="Gruppieren 126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32" name="Gerade Verbindung 131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" name="Gerade Verbindung 132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28" name="Gerade Verbindung 127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Gerade Verbindung 128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129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1" name="Gerade Verbindung 130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6" name="Ellipse 135"/>
          <p:cNvSpPr/>
          <p:nvPr/>
        </p:nvSpPr>
        <p:spPr bwMode="auto">
          <a:xfrm>
            <a:off x="3124200" y="3048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7" name="Gerade Verbindung 136"/>
          <p:cNvCxnSpPr/>
          <p:nvPr/>
        </p:nvCxnSpPr>
        <p:spPr bwMode="auto">
          <a:xfrm>
            <a:off x="33528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H="1">
            <a:off x="3200400" y="3810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352800" y="2286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 flipH="1">
            <a:off x="3352800" y="2286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7239000" y="2667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7239000" y="2819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" name="Ellipse 165"/>
          <p:cNvSpPr/>
          <p:nvPr/>
        </p:nvSpPr>
        <p:spPr bwMode="auto">
          <a:xfrm>
            <a:off x="6096000" y="3048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7" name="Gerade Verbindung 166"/>
          <p:cNvCxnSpPr/>
          <p:nvPr/>
        </p:nvCxnSpPr>
        <p:spPr bwMode="auto">
          <a:xfrm>
            <a:off x="63246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 flipH="1">
            <a:off x="6172200" y="3810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168"/>
          <p:cNvCxnSpPr/>
          <p:nvPr/>
        </p:nvCxnSpPr>
        <p:spPr bwMode="auto">
          <a:xfrm>
            <a:off x="6324600" y="2286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H="1">
            <a:off x="6324600" y="2286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200"/>
          <p:cNvCxnSpPr/>
          <p:nvPr/>
        </p:nvCxnSpPr>
        <p:spPr bwMode="auto">
          <a:xfrm>
            <a:off x="42672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2" name="Rechteck 201"/>
          <p:cNvSpPr/>
          <p:nvPr/>
        </p:nvSpPr>
        <p:spPr bwMode="auto">
          <a:xfrm>
            <a:off x="3962400" y="32004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3" name="Gerade Verbindung 202"/>
          <p:cNvCxnSpPr/>
          <p:nvPr/>
        </p:nvCxnSpPr>
        <p:spPr bwMode="auto">
          <a:xfrm>
            <a:off x="4267200" y="3048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Gerade Verbindung 203"/>
          <p:cNvCxnSpPr/>
          <p:nvPr/>
        </p:nvCxnSpPr>
        <p:spPr bwMode="auto">
          <a:xfrm>
            <a:off x="3962400" y="3352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4572000" y="3124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 Verbindung 205"/>
          <p:cNvCxnSpPr/>
          <p:nvPr/>
        </p:nvCxnSpPr>
        <p:spPr bwMode="auto">
          <a:xfrm>
            <a:off x="3962400" y="3124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>
            <a:off x="40386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42672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>
            <a:stCxn id="202" idx="2"/>
          </p:cNvCxnSpPr>
          <p:nvPr/>
        </p:nvCxnSpPr>
        <p:spPr bwMode="auto">
          <a:xfrm>
            <a:off x="4267200" y="3352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Ellipse 209"/>
          <p:cNvSpPr/>
          <p:nvPr/>
        </p:nvSpPr>
        <p:spPr bwMode="auto">
          <a:xfrm>
            <a:off x="4648200" y="3429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1" name="Gerade Verbindung 210"/>
          <p:cNvCxnSpPr/>
          <p:nvPr/>
        </p:nvCxnSpPr>
        <p:spPr bwMode="auto">
          <a:xfrm>
            <a:off x="4267200" y="3429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7" name="Gruppieren 226"/>
          <p:cNvGrpSpPr/>
          <p:nvPr/>
        </p:nvGrpSpPr>
        <p:grpSpPr>
          <a:xfrm>
            <a:off x="1143000" y="2667000"/>
            <a:ext cx="304800" cy="381000"/>
            <a:chOff x="2743200" y="4191000"/>
            <a:chExt cx="457200" cy="609600"/>
          </a:xfrm>
        </p:grpSpPr>
        <p:grpSp>
          <p:nvGrpSpPr>
            <p:cNvPr id="228" name="Gruppieren 227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236" name="Gerade Verbindung 235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7" name="Gerade Verbindung 236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29" name="Gruppieren 228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234" name="Gerade Verbindung 233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5" name="Gerade Verbindung 234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30" name="Gerade Verbindung 229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" name="Gerade Verbindung 232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71" name="Gruppieren 270"/>
          <p:cNvGrpSpPr/>
          <p:nvPr/>
        </p:nvGrpSpPr>
        <p:grpSpPr>
          <a:xfrm>
            <a:off x="7086600" y="2286000"/>
            <a:ext cx="304800" cy="381000"/>
            <a:chOff x="2743200" y="4191000"/>
            <a:chExt cx="457200" cy="609600"/>
          </a:xfrm>
        </p:grpSpPr>
        <p:grpSp>
          <p:nvGrpSpPr>
            <p:cNvPr id="272" name="Gruppieren 271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280" name="Gerade Verbindung 279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1" name="Gerade Verbindung 28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73" name="Gruppieren 272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278" name="Gerade Verbindung 277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9" name="Gerade Verbindung 278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74" name="Gerade Verbindung 273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5" name="Gerade Verbindung 274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6" name="Gerade Verbindung 275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7" name="Gerade Verbindung 276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077" name="Gerade Verbindung 2076"/>
          <p:cNvCxnSpPr/>
          <p:nvPr/>
        </p:nvCxnSpPr>
        <p:spPr bwMode="auto">
          <a:xfrm flipH="1">
            <a:off x="2743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" name="Gleichschenkliges Dreieck 308"/>
          <p:cNvSpPr/>
          <p:nvPr/>
        </p:nvSpPr>
        <p:spPr bwMode="auto">
          <a:xfrm rot="5400000">
            <a:off x="1676400" y="28194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0" name="Gleichschenkliges Dreieck 309"/>
          <p:cNvSpPr/>
          <p:nvPr/>
        </p:nvSpPr>
        <p:spPr bwMode="auto">
          <a:xfrm rot="5400000">
            <a:off x="4648200" y="28194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1" name="Gleichschenkliges Dreieck 310"/>
          <p:cNvSpPr/>
          <p:nvPr/>
        </p:nvSpPr>
        <p:spPr bwMode="auto">
          <a:xfrm rot="5400000">
            <a:off x="7620000" y="28194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6" name="Gerade Verbindung 225"/>
          <p:cNvCxnSpPr>
            <a:endCxn id="309" idx="0"/>
          </p:cNvCxnSpPr>
          <p:nvPr/>
        </p:nvCxnSpPr>
        <p:spPr bwMode="auto">
          <a:xfrm>
            <a:off x="2743200" y="3048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7" name="Gerade Verbindung 316"/>
          <p:cNvCxnSpPr/>
          <p:nvPr/>
        </p:nvCxnSpPr>
        <p:spPr bwMode="auto">
          <a:xfrm flipH="1">
            <a:off x="5715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8" name="Gerade Verbindung 317"/>
          <p:cNvCxnSpPr/>
          <p:nvPr/>
        </p:nvCxnSpPr>
        <p:spPr bwMode="auto">
          <a:xfrm>
            <a:off x="5715000" y="3048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9" name="Gerade Verbindung 318"/>
          <p:cNvCxnSpPr/>
          <p:nvPr/>
        </p:nvCxnSpPr>
        <p:spPr bwMode="auto">
          <a:xfrm flipH="1">
            <a:off x="8686800" y="2667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0" name="Gerade Verbindung 319"/>
          <p:cNvCxnSpPr/>
          <p:nvPr/>
        </p:nvCxnSpPr>
        <p:spPr bwMode="auto">
          <a:xfrm>
            <a:off x="8686800" y="2667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981200" y="3048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2" name="Gerade Verbindung 331"/>
          <p:cNvCxnSpPr/>
          <p:nvPr/>
        </p:nvCxnSpPr>
        <p:spPr bwMode="auto">
          <a:xfrm>
            <a:off x="4953000" y="3048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1295400" y="38100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>
            <a:off x="7239000" y="2667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9" name="Rechteck 248"/>
          <p:cNvSpPr/>
          <p:nvPr/>
        </p:nvSpPr>
        <p:spPr bwMode="auto">
          <a:xfrm>
            <a:off x="6934200" y="28194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9" name="Gerade Verbindung 268"/>
          <p:cNvCxnSpPr/>
          <p:nvPr/>
        </p:nvCxnSpPr>
        <p:spPr bwMode="auto">
          <a:xfrm>
            <a:off x="7239000" y="2667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Gerade Verbindung 269"/>
          <p:cNvCxnSpPr/>
          <p:nvPr/>
        </p:nvCxnSpPr>
        <p:spPr bwMode="auto">
          <a:xfrm>
            <a:off x="6934200" y="2971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2" name="Gerade Verbindung 281"/>
          <p:cNvCxnSpPr/>
          <p:nvPr/>
        </p:nvCxnSpPr>
        <p:spPr bwMode="auto">
          <a:xfrm>
            <a:off x="7543800" y="2743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9" name="Gerade Verbindung 288"/>
          <p:cNvCxnSpPr/>
          <p:nvPr/>
        </p:nvCxnSpPr>
        <p:spPr bwMode="auto">
          <a:xfrm>
            <a:off x="6934200" y="2743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2" name="Gerade Verbindung 301"/>
          <p:cNvCxnSpPr/>
          <p:nvPr/>
        </p:nvCxnSpPr>
        <p:spPr bwMode="auto">
          <a:xfrm>
            <a:off x="7010400" y="2819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3" name="Gerade Verbindung 302"/>
          <p:cNvCxnSpPr/>
          <p:nvPr/>
        </p:nvCxnSpPr>
        <p:spPr bwMode="auto">
          <a:xfrm>
            <a:off x="72390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4" name="Gerade Verbindung 303"/>
          <p:cNvCxnSpPr>
            <a:stCxn id="249" idx="2"/>
          </p:cNvCxnSpPr>
          <p:nvPr/>
        </p:nvCxnSpPr>
        <p:spPr bwMode="auto">
          <a:xfrm>
            <a:off x="72390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5" name="Ellipse 304"/>
          <p:cNvSpPr/>
          <p:nvPr/>
        </p:nvSpPr>
        <p:spPr bwMode="auto">
          <a:xfrm>
            <a:off x="76200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6" name="Gerade Verbindung 305"/>
          <p:cNvCxnSpPr/>
          <p:nvPr/>
        </p:nvCxnSpPr>
        <p:spPr bwMode="auto">
          <a:xfrm>
            <a:off x="7239000" y="3048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2" name="Gerade Verbindung 311"/>
          <p:cNvCxnSpPr/>
          <p:nvPr/>
        </p:nvCxnSpPr>
        <p:spPr bwMode="auto">
          <a:xfrm>
            <a:off x="4267200" y="3429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3" name="Gerade Verbindung 312"/>
          <p:cNvCxnSpPr/>
          <p:nvPr/>
        </p:nvCxnSpPr>
        <p:spPr bwMode="auto">
          <a:xfrm>
            <a:off x="4267200" y="38100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" name="Gerade Verbindung 313"/>
          <p:cNvCxnSpPr/>
          <p:nvPr/>
        </p:nvCxnSpPr>
        <p:spPr bwMode="auto">
          <a:xfrm>
            <a:off x="59436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5" name="Gerade Verbindung 314"/>
          <p:cNvCxnSpPr/>
          <p:nvPr/>
        </p:nvCxnSpPr>
        <p:spPr bwMode="auto">
          <a:xfrm>
            <a:off x="7239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6" name="Gerade Verbindung 315"/>
          <p:cNvCxnSpPr/>
          <p:nvPr/>
        </p:nvCxnSpPr>
        <p:spPr bwMode="auto">
          <a:xfrm>
            <a:off x="7239000" y="34290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3" name="Gerade Verbindung 322"/>
          <p:cNvCxnSpPr/>
          <p:nvPr/>
        </p:nvCxnSpPr>
        <p:spPr bwMode="auto">
          <a:xfrm>
            <a:off x="89154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4" name="Gerade Verbindung 323"/>
          <p:cNvCxnSpPr/>
          <p:nvPr/>
        </p:nvCxnSpPr>
        <p:spPr bwMode="auto">
          <a:xfrm>
            <a:off x="1828800" y="22098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mit Pfeil 108"/>
          <p:cNvCxnSpPr/>
          <p:nvPr/>
        </p:nvCxnSpPr>
        <p:spPr bwMode="auto">
          <a:xfrm>
            <a:off x="3352800" y="2133600"/>
            <a:ext cx="762000" cy="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838200" y="3505200"/>
            <a:ext cx="22860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356018" y="4648200"/>
            <a:ext cx="19111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Kondensator zwischen +-</a:t>
            </a:r>
          </a:p>
          <a:p>
            <a:r>
              <a:rPr lang="de-DE" dirty="0" smtClean="0"/>
              <a:t>Ladung Konstant</a:t>
            </a:r>
            <a:endParaRPr lang="de-DE" dirty="0"/>
          </a:p>
        </p:txBody>
      </p:sp>
      <p:grpSp>
        <p:nvGrpSpPr>
          <p:cNvPr id="19" name="Gruppieren 18"/>
          <p:cNvGrpSpPr/>
          <p:nvPr/>
        </p:nvGrpSpPr>
        <p:grpSpPr>
          <a:xfrm>
            <a:off x="3733800" y="3581400"/>
            <a:ext cx="533400" cy="152400"/>
            <a:chOff x="4267200" y="4724400"/>
            <a:chExt cx="533400" cy="152400"/>
          </a:xfrm>
        </p:grpSpPr>
        <p:cxnSp>
          <p:nvCxnSpPr>
            <p:cNvPr id="14" name="Gerade Verbindung 13"/>
            <p:cNvCxnSpPr/>
            <p:nvPr/>
          </p:nvCxnSpPr>
          <p:spPr bwMode="auto">
            <a:xfrm flipH="1">
              <a:off x="4267200" y="48006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Gerade Verbindung 15"/>
            <p:cNvCxnSpPr/>
            <p:nvPr/>
          </p:nvCxnSpPr>
          <p:spPr bwMode="auto">
            <a:xfrm>
              <a:off x="4495800" y="4724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0" name="Gerade Verbindung 119"/>
            <p:cNvCxnSpPr/>
            <p:nvPr/>
          </p:nvCxnSpPr>
          <p:spPr bwMode="auto">
            <a:xfrm>
              <a:off x="4572000" y="4724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 flipH="1">
              <a:off x="4572000" y="48006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3" name="Gruppieren 122"/>
          <p:cNvGrpSpPr/>
          <p:nvPr/>
        </p:nvGrpSpPr>
        <p:grpSpPr>
          <a:xfrm>
            <a:off x="3733800" y="2971800"/>
            <a:ext cx="533400" cy="152400"/>
            <a:chOff x="4267200" y="4724400"/>
            <a:chExt cx="533400" cy="152400"/>
          </a:xfrm>
        </p:grpSpPr>
        <p:cxnSp>
          <p:nvCxnSpPr>
            <p:cNvPr id="124" name="Gerade Verbindung 123"/>
            <p:cNvCxnSpPr/>
            <p:nvPr/>
          </p:nvCxnSpPr>
          <p:spPr bwMode="auto">
            <a:xfrm flipH="1">
              <a:off x="4267200" y="48006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Gerade Verbindung 140"/>
            <p:cNvCxnSpPr/>
            <p:nvPr/>
          </p:nvCxnSpPr>
          <p:spPr bwMode="auto">
            <a:xfrm>
              <a:off x="4495800" y="4724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142"/>
            <p:cNvCxnSpPr/>
            <p:nvPr/>
          </p:nvCxnSpPr>
          <p:spPr bwMode="auto">
            <a:xfrm>
              <a:off x="4572000" y="4724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5" name="Gerade Verbindung 144"/>
            <p:cNvCxnSpPr/>
            <p:nvPr/>
          </p:nvCxnSpPr>
          <p:spPr bwMode="auto">
            <a:xfrm flipH="1">
              <a:off x="4572000" y="48006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" name="Gerade Verbindung mit Pfeil 21"/>
          <p:cNvCxnSpPr/>
          <p:nvPr/>
        </p:nvCxnSpPr>
        <p:spPr bwMode="auto">
          <a:xfrm flipH="1">
            <a:off x="3657600" y="2895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 flipH="1">
            <a:off x="3810000" y="38100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 flipV="1">
            <a:off x="4495800" y="2438400"/>
            <a:ext cx="228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mit Pfeil 146"/>
          <p:cNvCxnSpPr/>
          <p:nvPr/>
        </p:nvCxnSpPr>
        <p:spPr bwMode="auto">
          <a:xfrm flipV="1">
            <a:off x="4419600" y="3886200"/>
            <a:ext cx="228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2747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Ausgangs</a:t>
            </a:r>
            <a:r>
              <a:rPr lang="de-DE" sz="2000" dirty="0" smtClean="0"/>
              <a:t>impedanz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10604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Ausgangsimpedanz mit RK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cxnSp>
        <p:nvCxnSpPr>
          <p:cNvPr id="4" name="Gerade Verbindung 3"/>
          <p:cNvCxnSpPr/>
          <p:nvPr/>
        </p:nvCxnSpPr>
        <p:spPr bwMode="auto">
          <a:xfrm>
            <a:off x="9906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echteck 55"/>
          <p:cNvSpPr/>
          <p:nvPr/>
        </p:nvSpPr>
        <p:spPr bwMode="auto">
          <a:xfrm>
            <a:off x="2362200" y="33528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56"/>
          <p:cNvCxnSpPr/>
          <p:nvPr/>
        </p:nvCxnSpPr>
        <p:spPr bwMode="auto">
          <a:xfrm>
            <a:off x="2667000" y="3200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3622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9718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3622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438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9906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>
            <a:stCxn id="56" idx="2"/>
          </p:cNvCxnSpPr>
          <p:nvPr/>
        </p:nvCxnSpPr>
        <p:spPr bwMode="auto">
          <a:xfrm>
            <a:off x="2667000" y="3505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Ellipse 65"/>
          <p:cNvSpPr/>
          <p:nvPr/>
        </p:nvSpPr>
        <p:spPr bwMode="auto">
          <a:xfrm>
            <a:off x="13716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/>
          <p:nvPr/>
        </p:nvCxnSpPr>
        <p:spPr bwMode="auto">
          <a:xfrm>
            <a:off x="1447800" y="2816352"/>
            <a:ext cx="152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667000" y="3581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Ellipse 87"/>
          <p:cNvSpPr/>
          <p:nvPr/>
        </p:nvSpPr>
        <p:spPr bwMode="auto">
          <a:xfrm>
            <a:off x="304800" y="2971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9" name="Gerade Verbindung 88"/>
          <p:cNvCxnSpPr/>
          <p:nvPr/>
        </p:nvCxnSpPr>
        <p:spPr bwMode="auto">
          <a:xfrm>
            <a:off x="5334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H="1">
            <a:off x="3810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5334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 flipH="1">
            <a:off x="533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7" name="Gerade Verbindung 2076"/>
          <p:cNvCxnSpPr/>
          <p:nvPr/>
        </p:nvCxnSpPr>
        <p:spPr bwMode="auto">
          <a:xfrm flipH="1">
            <a:off x="2438400" y="2819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" name="Gleichschenkliges Dreieck 308"/>
          <p:cNvSpPr/>
          <p:nvPr/>
        </p:nvSpPr>
        <p:spPr bwMode="auto">
          <a:xfrm rot="5400000">
            <a:off x="1371600" y="23622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5146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990600" y="3048000"/>
            <a:ext cx="0" cy="215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8" name="Gruppieren 107"/>
          <p:cNvGrpSpPr/>
          <p:nvPr/>
        </p:nvGrpSpPr>
        <p:grpSpPr>
          <a:xfrm>
            <a:off x="2514600" y="2819400"/>
            <a:ext cx="304800" cy="381000"/>
            <a:chOff x="2743200" y="4191000"/>
            <a:chExt cx="457200" cy="609600"/>
          </a:xfrm>
        </p:grpSpPr>
        <p:grpSp>
          <p:nvGrpSpPr>
            <p:cNvPr id="109" name="Gruppieren 108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17" name="Gerade Verbindung 116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8" name="Gerade Verbindung 117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10" name="Gruppieren 109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15" name="Gerade Verbindung 114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6" name="Gerade Verbindung 115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11" name="Gerade Verbindung 110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Gerade Verbindung 112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Gerade Verbindung 113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" name="Gerade Verbindung 12"/>
          <p:cNvCxnSpPr/>
          <p:nvPr/>
        </p:nvCxnSpPr>
        <p:spPr bwMode="auto">
          <a:xfrm flipH="1">
            <a:off x="990600" y="32766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39624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echteck 142"/>
          <p:cNvSpPr/>
          <p:nvPr/>
        </p:nvSpPr>
        <p:spPr bwMode="auto">
          <a:xfrm>
            <a:off x="5334000" y="33528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144"/>
          <p:cNvCxnSpPr/>
          <p:nvPr/>
        </p:nvCxnSpPr>
        <p:spPr bwMode="auto">
          <a:xfrm>
            <a:off x="5638800" y="3200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53340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59436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5334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54102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39624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>
            <a:stCxn id="143" idx="2"/>
          </p:cNvCxnSpPr>
          <p:nvPr/>
        </p:nvCxnSpPr>
        <p:spPr bwMode="auto">
          <a:xfrm>
            <a:off x="5638800" y="3505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Ellipse 151"/>
          <p:cNvSpPr/>
          <p:nvPr/>
        </p:nvSpPr>
        <p:spPr bwMode="auto">
          <a:xfrm>
            <a:off x="43434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/>
          <p:nvPr/>
        </p:nvCxnSpPr>
        <p:spPr bwMode="auto">
          <a:xfrm>
            <a:off x="4419600" y="2816352"/>
            <a:ext cx="152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5638800" y="3581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Ellipse 154"/>
          <p:cNvSpPr/>
          <p:nvPr/>
        </p:nvSpPr>
        <p:spPr bwMode="auto">
          <a:xfrm>
            <a:off x="3276600" y="2971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6" name="Gerade Verbindung 155"/>
          <p:cNvCxnSpPr/>
          <p:nvPr/>
        </p:nvCxnSpPr>
        <p:spPr bwMode="auto">
          <a:xfrm>
            <a:off x="35052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 flipH="1">
            <a:off x="3352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>
            <a:endCxn id="155" idx="0"/>
          </p:cNvCxnSpPr>
          <p:nvPr/>
        </p:nvCxnSpPr>
        <p:spPr bwMode="auto">
          <a:xfrm>
            <a:off x="3505200" y="2286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 flipH="1">
            <a:off x="3505200" y="2286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H="1">
            <a:off x="5410200" y="2819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Gleichschenkliges Dreieck 160"/>
          <p:cNvSpPr/>
          <p:nvPr/>
        </p:nvSpPr>
        <p:spPr bwMode="auto">
          <a:xfrm rot="5400000">
            <a:off x="4343400" y="23622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2" name="Gerade Verbindung 161"/>
          <p:cNvCxnSpPr/>
          <p:nvPr/>
        </p:nvCxnSpPr>
        <p:spPr bwMode="auto">
          <a:xfrm>
            <a:off x="54864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3962400" y="3048000"/>
            <a:ext cx="0" cy="215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4" name="Gruppieren 163"/>
          <p:cNvGrpSpPr/>
          <p:nvPr/>
        </p:nvGrpSpPr>
        <p:grpSpPr>
          <a:xfrm>
            <a:off x="5486400" y="5181600"/>
            <a:ext cx="304800" cy="381000"/>
            <a:chOff x="2743200" y="4191000"/>
            <a:chExt cx="457200" cy="609600"/>
          </a:xfrm>
        </p:grpSpPr>
        <p:grpSp>
          <p:nvGrpSpPr>
            <p:cNvPr id="165" name="Gruppieren 164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178" name="Gerade Verbindung 177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9" name="Gerade Verbindung 178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71" name="Gruppieren 170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176" name="Gerade Verbindung 175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7" name="Gerade Verbindung 176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72" name="Gerade Verbindung 171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" name="Gerade Verbindung 173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Gerade Verbindung 174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0" name="Gerade Verbindung 179"/>
          <p:cNvCxnSpPr/>
          <p:nvPr/>
        </p:nvCxnSpPr>
        <p:spPr bwMode="auto">
          <a:xfrm flipH="1">
            <a:off x="3962400" y="32766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68580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2" name="Rechteck 181"/>
          <p:cNvSpPr/>
          <p:nvPr/>
        </p:nvSpPr>
        <p:spPr bwMode="auto">
          <a:xfrm>
            <a:off x="8229600" y="3352800"/>
            <a:ext cx="609600" cy="152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3" name="Gerade Verbindung 182"/>
          <p:cNvCxnSpPr/>
          <p:nvPr/>
        </p:nvCxnSpPr>
        <p:spPr bwMode="auto">
          <a:xfrm>
            <a:off x="8534400" y="3200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8229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88392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82296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83058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6858000" y="3048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>
            <a:stCxn id="182" idx="2"/>
          </p:cNvCxnSpPr>
          <p:nvPr/>
        </p:nvCxnSpPr>
        <p:spPr bwMode="auto">
          <a:xfrm>
            <a:off x="8534400" y="3505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0" name="Ellipse 189"/>
          <p:cNvSpPr/>
          <p:nvPr/>
        </p:nvSpPr>
        <p:spPr bwMode="auto">
          <a:xfrm>
            <a:off x="7239000" y="2971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1" name="Gerade Verbindung 190"/>
          <p:cNvCxnSpPr/>
          <p:nvPr/>
        </p:nvCxnSpPr>
        <p:spPr bwMode="auto">
          <a:xfrm>
            <a:off x="7315200" y="2816352"/>
            <a:ext cx="152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8534400" y="3581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Ellipse 192"/>
          <p:cNvSpPr/>
          <p:nvPr/>
        </p:nvSpPr>
        <p:spPr bwMode="auto">
          <a:xfrm>
            <a:off x="6172200" y="2971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/>
          <p:nvPr/>
        </p:nvCxnSpPr>
        <p:spPr bwMode="auto">
          <a:xfrm>
            <a:off x="64008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H="1">
            <a:off x="62484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>
            <a:endCxn id="193" idx="0"/>
          </p:cNvCxnSpPr>
          <p:nvPr/>
        </p:nvCxnSpPr>
        <p:spPr bwMode="auto">
          <a:xfrm>
            <a:off x="6400800" y="2286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 flipH="1">
            <a:off x="6400800" y="2286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 flipH="1">
            <a:off x="8305800" y="121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9" name="Gleichschenkliges Dreieck 198"/>
          <p:cNvSpPr/>
          <p:nvPr/>
        </p:nvSpPr>
        <p:spPr bwMode="auto">
          <a:xfrm rot="5400000">
            <a:off x="7239000" y="23622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0" name="Gerade Verbindung 199"/>
          <p:cNvCxnSpPr/>
          <p:nvPr/>
        </p:nvCxnSpPr>
        <p:spPr bwMode="auto">
          <a:xfrm>
            <a:off x="83820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 Verbindung 211"/>
          <p:cNvCxnSpPr/>
          <p:nvPr/>
        </p:nvCxnSpPr>
        <p:spPr bwMode="auto">
          <a:xfrm>
            <a:off x="6858000" y="3048000"/>
            <a:ext cx="0" cy="215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3" name="Gruppieren 212"/>
          <p:cNvGrpSpPr/>
          <p:nvPr/>
        </p:nvGrpSpPr>
        <p:grpSpPr>
          <a:xfrm>
            <a:off x="8382000" y="1219200"/>
            <a:ext cx="304800" cy="1981200"/>
            <a:chOff x="2743200" y="4191000"/>
            <a:chExt cx="457200" cy="609600"/>
          </a:xfrm>
        </p:grpSpPr>
        <p:grpSp>
          <p:nvGrpSpPr>
            <p:cNvPr id="214" name="Gruppieren 213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222" name="Gerade Verbindung 221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3" name="Gerade Verbindung 222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15" name="Gruppieren 214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220" name="Gerade Verbindung 219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1" name="Gerade Verbindung 22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16" name="Gerade Verbindung 215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4" name="Gerade Verbindung 223"/>
          <p:cNvCxnSpPr/>
          <p:nvPr/>
        </p:nvCxnSpPr>
        <p:spPr bwMode="auto">
          <a:xfrm flipH="1">
            <a:off x="6858000" y="32766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>
            <a:stCxn id="199" idx="0"/>
          </p:cNvCxnSpPr>
          <p:nvPr/>
        </p:nvCxnSpPr>
        <p:spPr bwMode="auto">
          <a:xfrm flipV="1">
            <a:off x="8305800" y="12192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>
            <a:off x="9906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9" name="Rechteck 238"/>
          <p:cNvSpPr/>
          <p:nvPr/>
        </p:nvSpPr>
        <p:spPr bwMode="auto">
          <a:xfrm>
            <a:off x="2362200" y="5791200"/>
            <a:ext cx="6096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0" name="Gerade Verbindung 239"/>
          <p:cNvCxnSpPr/>
          <p:nvPr/>
        </p:nvCxnSpPr>
        <p:spPr bwMode="auto">
          <a:xfrm>
            <a:off x="2667000" y="5562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2362200" y="6172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2971800" y="5715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3" name="Gerade Verbindung 242"/>
          <p:cNvCxnSpPr/>
          <p:nvPr/>
        </p:nvCxnSpPr>
        <p:spPr bwMode="auto">
          <a:xfrm>
            <a:off x="2362200" y="5715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243"/>
          <p:cNvCxnSpPr/>
          <p:nvPr/>
        </p:nvCxnSpPr>
        <p:spPr bwMode="auto">
          <a:xfrm>
            <a:off x="2438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Gerade Verbindung 244"/>
          <p:cNvCxnSpPr/>
          <p:nvPr/>
        </p:nvCxnSpPr>
        <p:spPr bwMode="auto">
          <a:xfrm>
            <a:off x="9906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Gerade Verbindung 245"/>
          <p:cNvCxnSpPr>
            <a:stCxn id="239" idx="2"/>
          </p:cNvCxnSpPr>
          <p:nvPr/>
        </p:nvCxnSpPr>
        <p:spPr bwMode="auto">
          <a:xfrm>
            <a:off x="2667000" y="617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Ellipse 246"/>
          <p:cNvSpPr/>
          <p:nvPr/>
        </p:nvSpPr>
        <p:spPr bwMode="auto">
          <a:xfrm>
            <a:off x="1371600" y="5334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0" name="Gerade Verbindung 249"/>
          <p:cNvCxnSpPr/>
          <p:nvPr/>
        </p:nvCxnSpPr>
        <p:spPr bwMode="auto">
          <a:xfrm>
            <a:off x="2667000" y="6248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1" name="Ellipse 250"/>
          <p:cNvSpPr/>
          <p:nvPr/>
        </p:nvSpPr>
        <p:spPr bwMode="auto">
          <a:xfrm>
            <a:off x="304800" y="5638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2" name="Gerade Verbindung 251"/>
          <p:cNvCxnSpPr/>
          <p:nvPr/>
        </p:nvCxnSpPr>
        <p:spPr bwMode="auto">
          <a:xfrm>
            <a:off x="5334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3" name="Gerade Verbindung 252"/>
          <p:cNvCxnSpPr/>
          <p:nvPr/>
        </p:nvCxnSpPr>
        <p:spPr bwMode="auto">
          <a:xfrm flipH="1">
            <a:off x="381000" y="640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4" name="Gerade Verbindung 253"/>
          <p:cNvCxnSpPr>
            <a:endCxn id="251" idx="0"/>
          </p:cNvCxnSpPr>
          <p:nvPr/>
        </p:nvCxnSpPr>
        <p:spPr bwMode="auto">
          <a:xfrm>
            <a:off x="533400" y="4953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Gerade Verbindung 254"/>
          <p:cNvCxnSpPr/>
          <p:nvPr/>
        </p:nvCxnSpPr>
        <p:spPr bwMode="auto">
          <a:xfrm flipH="1">
            <a:off x="533400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Gerade Verbindung 255"/>
          <p:cNvCxnSpPr/>
          <p:nvPr/>
        </p:nvCxnSpPr>
        <p:spPr bwMode="auto">
          <a:xfrm flipH="1">
            <a:off x="2438400" y="3886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Gleichschenkliges Dreieck 256"/>
          <p:cNvSpPr/>
          <p:nvPr/>
        </p:nvSpPr>
        <p:spPr bwMode="auto">
          <a:xfrm rot="5400000">
            <a:off x="1371600" y="50292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8" name="Gerade Verbindung 257"/>
          <p:cNvCxnSpPr/>
          <p:nvPr/>
        </p:nvCxnSpPr>
        <p:spPr bwMode="auto">
          <a:xfrm>
            <a:off x="2514600" y="640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990600" y="5410200"/>
            <a:ext cx="0" cy="215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0" name="Gruppieren 259"/>
          <p:cNvGrpSpPr/>
          <p:nvPr/>
        </p:nvGrpSpPr>
        <p:grpSpPr>
          <a:xfrm>
            <a:off x="2514600" y="3886200"/>
            <a:ext cx="304800" cy="1676400"/>
            <a:chOff x="2743200" y="4191000"/>
            <a:chExt cx="457200" cy="609600"/>
          </a:xfrm>
        </p:grpSpPr>
        <p:grpSp>
          <p:nvGrpSpPr>
            <p:cNvPr id="261" name="Gruppieren 260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283" name="Gerade Verbindung 282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4" name="Gerade Verbindung 283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262" name="Gruppieren 261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267" name="Gerade Verbindung 266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Gerade Verbindung 267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63" name="Gerade Verbindung 262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4" name="Gerade Verbindung 263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5" name="Gerade Verbindung 264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6" name="Gerade Verbindung 265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85" name="Gerade Verbindung 284"/>
          <p:cNvCxnSpPr/>
          <p:nvPr/>
        </p:nvCxnSpPr>
        <p:spPr bwMode="auto">
          <a:xfrm flipH="1">
            <a:off x="990600" y="56388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" name="Gerade Verbindung 285"/>
          <p:cNvCxnSpPr>
            <a:stCxn id="257" idx="0"/>
          </p:cNvCxnSpPr>
          <p:nvPr/>
        </p:nvCxnSpPr>
        <p:spPr bwMode="auto">
          <a:xfrm flipV="1">
            <a:off x="2438400" y="38862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" name="Gerade Verbindung 286"/>
          <p:cNvCxnSpPr/>
          <p:nvPr/>
        </p:nvCxnSpPr>
        <p:spPr bwMode="auto">
          <a:xfrm>
            <a:off x="3962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8" name="Rechteck 287"/>
          <p:cNvSpPr/>
          <p:nvPr/>
        </p:nvSpPr>
        <p:spPr bwMode="auto">
          <a:xfrm>
            <a:off x="5334000" y="5791200"/>
            <a:ext cx="6096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1" name="Gerade Verbindung 290"/>
          <p:cNvCxnSpPr/>
          <p:nvPr/>
        </p:nvCxnSpPr>
        <p:spPr bwMode="auto">
          <a:xfrm>
            <a:off x="5334000" y="6172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291"/>
          <p:cNvCxnSpPr/>
          <p:nvPr/>
        </p:nvCxnSpPr>
        <p:spPr bwMode="auto">
          <a:xfrm>
            <a:off x="5943600" y="5715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3" name="Gerade Verbindung 292"/>
          <p:cNvCxnSpPr/>
          <p:nvPr/>
        </p:nvCxnSpPr>
        <p:spPr bwMode="auto">
          <a:xfrm>
            <a:off x="5334000" y="5715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4" name="Gerade Verbindung 293"/>
          <p:cNvCxnSpPr/>
          <p:nvPr/>
        </p:nvCxnSpPr>
        <p:spPr bwMode="auto">
          <a:xfrm>
            <a:off x="54102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5" name="Gerade Verbindung 294"/>
          <p:cNvCxnSpPr/>
          <p:nvPr/>
        </p:nvCxnSpPr>
        <p:spPr bwMode="auto">
          <a:xfrm>
            <a:off x="39624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6" name="Gerade Verbindung 295"/>
          <p:cNvCxnSpPr>
            <a:stCxn id="288" idx="2"/>
          </p:cNvCxnSpPr>
          <p:nvPr/>
        </p:nvCxnSpPr>
        <p:spPr bwMode="auto">
          <a:xfrm>
            <a:off x="5638800" y="617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" name="Ellipse 296"/>
          <p:cNvSpPr/>
          <p:nvPr/>
        </p:nvSpPr>
        <p:spPr bwMode="auto">
          <a:xfrm>
            <a:off x="4343400" y="5334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8" name="Gerade Verbindung 297"/>
          <p:cNvCxnSpPr/>
          <p:nvPr/>
        </p:nvCxnSpPr>
        <p:spPr bwMode="auto">
          <a:xfrm>
            <a:off x="5638800" y="6248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9" name="Ellipse 298"/>
          <p:cNvSpPr/>
          <p:nvPr/>
        </p:nvSpPr>
        <p:spPr bwMode="auto">
          <a:xfrm>
            <a:off x="3276600" y="5638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0" name="Gerade Verbindung 299"/>
          <p:cNvCxnSpPr/>
          <p:nvPr/>
        </p:nvCxnSpPr>
        <p:spPr bwMode="auto">
          <a:xfrm>
            <a:off x="35052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1" name="Gerade Verbindung 300"/>
          <p:cNvCxnSpPr/>
          <p:nvPr/>
        </p:nvCxnSpPr>
        <p:spPr bwMode="auto">
          <a:xfrm flipH="1">
            <a:off x="3352800" y="640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" name="Gerade Verbindung 306"/>
          <p:cNvCxnSpPr>
            <a:endCxn id="299" idx="0"/>
          </p:cNvCxnSpPr>
          <p:nvPr/>
        </p:nvCxnSpPr>
        <p:spPr bwMode="auto">
          <a:xfrm>
            <a:off x="3505200" y="4953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" name="Gerade Verbindung 307"/>
          <p:cNvCxnSpPr/>
          <p:nvPr/>
        </p:nvCxnSpPr>
        <p:spPr bwMode="auto">
          <a:xfrm flipH="1">
            <a:off x="3505200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1" name="Gerade Verbindung 320"/>
          <p:cNvCxnSpPr/>
          <p:nvPr/>
        </p:nvCxnSpPr>
        <p:spPr bwMode="auto">
          <a:xfrm flipH="1">
            <a:off x="5410200" y="518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2" name="Gleichschenkliges Dreieck 321"/>
          <p:cNvSpPr/>
          <p:nvPr/>
        </p:nvSpPr>
        <p:spPr bwMode="auto">
          <a:xfrm rot="5400000">
            <a:off x="4343400" y="50292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4" name="Gerade Verbindung 323"/>
          <p:cNvCxnSpPr/>
          <p:nvPr/>
        </p:nvCxnSpPr>
        <p:spPr bwMode="auto">
          <a:xfrm>
            <a:off x="5486400" y="640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5" name="Gerade Verbindung 324"/>
          <p:cNvCxnSpPr/>
          <p:nvPr/>
        </p:nvCxnSpPr>
        <p:spPr bwMode="auto">
          <a:xfrm>
            <a:off x="3962400" y="5410200"/>
            <a:ext cx="0" cy="215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8" name="Gerade Verbindung 337"/>
          <p:cNvCxnSpPr/>
          <p:nvPr/>
        </p:nvCxnSpPr>
        <p:spPr bwMode="auto">
          <a:xfrm flipH="1">
            <a:off x="3962400" y="56388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9" name="Gerade Verbindung 338"/>
          <p:cNvCxnSpPr>
            <a:stCxn id="322" idx="0"/>
          </p:cNvCxnSpPr>
          <p:nvPr/>
        </p:nvCxnSpPr>
        <p:spPr bwMode="auto">
          <a:xfrm flipV="1">
            <a:off x="5410200" y="518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41" name="Gruppieren 340"/>
          <p:cNvGrpSpPr/>
          <p:nvPr/>
        </p:nvGrpSpPr>
        <p:grpSpPr>
          <a:xfrm>
            <a:off x="5486400" y="2819400"/>
            <a:ext cx="304800" cy="381000"/>
            <a:chOff x="2743200" y="4191000"/>
            <a:chExt cx="457200" cy="609600"/>
          </a:xfrm>
        </p:grpSpPr>
        <p:grpSp>
          <p:nvGrpSpPr>
            <p:cNvPr id="342" name="Gruppieren 341"/>
            <p:cNvGrpSpPr/>
            <p:nvPr/>
          </p:nvGrpSpPr>
          <p:grpSpPr>
            <a:xfrm>
              <a:off x="2743200" y="4572000"/>
              <a:ext cx="457200" cy="152400"/>
              <a:chOff x="2743200" y="4572000"/>
              <a:chExt cx="457200" cy="152400"/>
            </a:xfrm>
          </p:grpSpPr>
          <p:cxnSp>
            <p:nvCxnSpPr>
              <p:cNvPr id="350" name="Gerade Verbindung 349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1" name="Gerade Verbindung 350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43" name="Gruppieren 342"/>
            <p:cNvGrpSpPr/>
            <p:nvPr/>
          </p:nvGrpSpPr>
          <p:grpSpPr>
            <a:xfrm flipV="1">
              <a:off x="2743200" y="4419600"/>
              <a:ext cx="457200" cy="152400"/>
              <a:chOff x="2743200" y="4572000"/>
              <a:chExt cx="457200" cy="152400"/>
            </a:xfrm>
          </p:grpSpPr>
          <p:cxnSp>
            <p:nvCxnSpPr>
              <p:cNvPr id="348" name="Gerade Verbindung 347"/>
              <p:cNvCxnSpPr/>
              <p:nvPr/>
            </p:nvCxnSpPr>
            <p:spPr bwMode="auto">
              <a:xfrm flipV="1">
                <a:off x="2743200" y="46482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49" name="Gerade Verbindung 348"/>
              <p:cNvCxnSpPr/>
              <p:nvPr/>
            </p:nvCxnSpPr>
            <p:spPr bwMode="auto">
              <a:xfrm flipV="1">
                <a:off x="2971800" y="4572000"/>
                <a:ext cx="228600" cy="762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344" name="Gerade Verbindung 343"/>
            <p:cNvCxnSpPr/>
            <p:nvPr/>
          </p:nvCxnSpPr>
          <p:spPr bwMode="auto">
            <a:xfrm flipV="1">
              <a:off x="2743200" y="4343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5" name="Gerade Verbindung 344"/>
            <p:cNvCxnSpPr/>
            <p:nvPr/>
          </p:nvCxnSpPr>
          <p:spPr bwMode="auto">
            <a:xfrm>
              <a:off x="2971800" y="41910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6" name="Gerade Verbindung 345"/>
            <p:cNvCxnSpPr/>
            <p:nvPr/>
          </p:nvCxnSpPr>
          <p:spPr bwMode="auto">
            <a:xfrm>
              <a:off x="2743200" y="47244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7" name="Gerade Verbindung 346"/>
            <p:cNvCxnSpPr/>
            <p:nvPr/>
          </p:nvCxnSpPr>
          <p:spPr bwMode="auto">
            <a:xfrm flipV="1">
              <a:off x="2971800" y="4267200"/>
              <a:ext cx="228600" cy="76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7" name="Gerade Verbindung mit Pfeil 26"/>
          <p:cNvCxnSpPr/>
          <p:nvPr/>
        </p:nvCxnSpPr>
        <p:spPr bwMode="auto">
          <a:xfrm flipV="1">
            <a:off x="3733800" y="22860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H="1">
            <a:off x="2514600" y="25908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2" name="Gerade Verbindung mit Pfeil 351"/>
          <p:cNvCxnSpPr/>
          <p:nvPr/>
        </p:nvCxnSpPr>
        <p:spPr bwMode="auto">
          <a:xfrm flipV="1">
            <a:off x="5410200" y="5181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3" name="Gerade Verbindung 352"/>
          <p:cNvCxnSpPr/>
          <p:nvPr/>
        </p:nvCxnSpPr>
        <p:spPr bwMode="auto">
          <a:xfrm>
            <a:off x="5638800" y="5562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mit Pfeil 200"/>
          <p:cNvCxnSpPr/>
          <p:nvPr/>
        </p:nvCxnSpPr>
        <p:spPr bwMode="auto">
          <a:xfrm flipH="1">
            <a:off x="8534400" y="1219200"/>
            <a:ext cx="7884" cy="1981200"/>
          </a:xfrm>
          <a:prstGeom prst="straightConnector1">
            <a:avLst/>
          </a:prstGeom>
          <a:noFill/>
          <a:ln w="635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mit Pfeil 201"/>
          <p:cNvCxnSpPr/>
          <p:nvPr/>
        </p:nvCxnSpPr>
        <p:spPr bwMode="auto">
          <a:xfrm flipH="1">
            <a:off x="2667000" y="3886200"/>
            <a:ext cx="7884" cy="1752600"/>
          </a:xfrm>
          <a:prstGeom prst="straightConnector1">
            <a:avLst/>
          </a:prstGeom>
          <a:noFill/>
          <a:ln w="635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Ellipse 1"/>
          <p:cNvSpPr/>
          <p:nvPr/>
        </p:nvSpPr>
        <p:spPr bwMode="auto">
          <a:xfrm>
            <a:off x="4114800" y="3124200"/>
            <a:ext cx="7620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810000" y="3581400"/>
            <a:ext cx="1728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Anfangs schwache RK</a:t>
            </a:r>
            <a:endParaRPr lang="de-DE" dirty="0"/>
          </a:p>
        </p:txBody>
      </p:sp>
      <p:sp>
        <p:nvSpPr>
          <p:cNvPr id="203" name="Textfeld 202"/>
          <p:cNvSpPr txBox="1"/>
          <p:nvPr/>
        </p:nvSpPr>
        <p:spPr>
          <a:xfrm>
            <a:off x="7017101" y="914400"/>
            <a:ext cx="1947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Ausgangsspannung steigt</a:t>
            </a:r>
            <a:endParaRPr lang="de-DE" dirty="0"/>
          </a:p>
        </p:txBody>
      </p:sp>
      <p:sp>
        <p:nvSpPr>
          <p:cNvPr id="204" name="Textfeld 203"/>
          <p:cNvSpPr txBox="1"/>
          <p:nvPr/>
        </p:nvSpPr>
        <p:spPr>
          <a:xfrm>
            <a:off x="2743200" y="41910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Hoher Strom</a:t>
            </a:r>
            <a:endParaRPr lang="de-DE" dirty="0"/>
          </a:p>
        </p:txBody>
      </p:sp>
      <p:sp>
        <p:nvSpPr>
          <p:cNvPr id="205" name="Textfeld 204"/>
          <p:cNvSpPr txBox="1"/>
          <p:nvPr/>
        </p:nvSpPr>
        <p:spPr>
          <a:xfrm>
            <a:off x="6011672" y="5334000"/>
            <a:ext cx="2408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Lastkap</a:t>
            </a:r>
            <a:r>
              <a:rPr lang="de-DE" dirty="0" smtClean="0"/>
              <a:t>. wird schnell aufgeladen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087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Čuvar mesta za broj slajd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BF2F2D-5B99-4B36-9DF9-A7562B1CA239}" type="slidenum">
              <a:rPr lang="de-DE" smtClean="0"/>
              <a:pPr/>
              <a:t>36</a:t>
            </a:fld>
            <a:endParaRPr lang="de-DE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Integrator</a:t>
            </a:r>
            <a:endParaRPr lang="en-US" dirty="0" smtClean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05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RK und Zeitkonstanten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Einfluss von RK: Zeitkonstante wird kleiner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1143000" y="3657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 flipV="1">
            <a:off x="1143000" y="1524000"/>
            <a:ext cx="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80772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Gleichschenkliges Dreieck 64"/>
          <p:cNvSpPr/>
          <p:nvPr/>
        </p:nvSpPr>
        <p:spPr bwMode="auto">
          <a:xfrm rot="5400000">
            <a:off x="70896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70104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62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Ellipse 17"/>
          <p:cNvSpPr/>
          <p:nvPr/>
        </p:nvSpPr>
        <p:spPr bwMode="auto">
          <a:xfrm>
            <a:off x="6172200" y="23622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" name="Gerade Verbindung mit Pfeil 20"/>
          <p:cNvCxnSpPr/>
          <p:nvPr/>
        </p:nvCxnSpPr>
        <p:spPr bwMode="auto">
          <a:xfrm>
            <a:off x="5715000" y="2590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>
            <a:endCxn id="18" idx="0"/>
          </p:cNvCxnSpPr>
          <p:nvPr/>
        </p:nvCxnSpPr>
        <p:spPr bwMode="auto">
          <a:xfrm>
            <a:off x="6400800" y="1828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400800" y="18288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2047"/>
          <p:cNvCxnSpPr/>
          <p:nvPr/>
        </p:nvCxnSpPr>
        <p:spPr bwMode="auto">
          <a:xfrm flipV="1">
            <a:off x="8458200" y="1828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49" name="Objek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4010529"/>
              </p:ext>
            </p:extLst>
          </p:nvPr>
        </p:nvGraphicFramePr>
        <p:xfrm>
          <a:off x="6477000" y="1828800"/>
          <a:ext cx="5683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3" name="Formel" r:id="rId4" imgW="419040" imgH="203040" progId="Equation.3">
                  <p:embed/>
                </p:oleObj>
              </mc:Choice>
              <mc:Fallback>
                <p:oleObj name="Formel" r:id="rId4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828800"/>
                        <a:ext cx="5683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k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779714"/>
              </p:ext>
            </p:extLst>
          </p:nvPr>
        </p:nvGraphicFramePr>
        <p:xfrm>
          <a:off x="5910263" y="2235200"/>
          <a:ext cx="120650" cy="22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4" name="Formel" r:id="rId6" imgW="88560" imgH="164880" progId="Equation.3">
                  <p:embed/>
                </p:oleObj>
              </mc:Choice>
              <mc:Fallback>
                <p:oleObj name="Formel" r:id="rId6" imgW="885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0263" y="2235200"/>
                        <a:ext cx="120650" cy="22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53" name="Gerade Verbindung 2052"/>
          <p:cNvCxnSpPr/>
          <p:nvPr/>
        </p:nvCxnSpPr>
        <p:spPr bwMode="auto">
          <a:xfrm>
            <a:off x="1143000" y="2209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7" name="Gerade Verbindung 2056"/>
          <p:cNvCxnSpPr/>
          <p:nvPr/>
        </p:nvCxnSpPr>
        <p:spPr bwMode="auto">
          <a:xfrm>
            <a:off x="1143000" y="32004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0" name="Gerade Verbindung 2059"/>
          <p:cNvCxnSpPr/>
          <p:nvPr/>
        </p:nvCxnSpPr>
        <p:spPr bwMode="auto">
          <a:xfrm>
            <a:off x="2971800" y="3200400"/>
            <a:ext cx="7620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2057400" y="2209800"/>
            <a:ext cx="175260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94" name="Objek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206894"/>
              </p:ext>
            </p:extLst>
          </p:nvPr>
        </p:nvGraphicFramePr>
        <p:xfrm>
          <a:off x="1295400" y="1981200"/>
          <a:ext cx="206375" cy="22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5" name="Formel" r:id="rId8" imgW="152280" imgH="164880" progId="Equation.3">
                  <p:embed/>
                </p:oleObj>
              </mc:Choice>
              <mc:Fallback>
                <p:oleObj name="Formel" r:id="rId8" imgW="152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81200"/>
                        <a:ext cx="206375" cy="22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k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415374"/>
              </p:ext>
            </p:extLst>
          </p:nvPr>
        </p:nvGraphicFramePr>
        <p:xfrm>
          <a:off x="1219200" y="2971800"/>
          <a:ext cx="5683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6" name="Formel" r:id="rId10" imgW="419040" imgH="203040" progId="Equation.3">
                  <p:embed/>
                </p:oleObj>
              </mc:Choice>
              <mc:Fallback>
                <p:oleObj name="Formel" r:id="rId10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971800"/>
                        <a:ext cx="5683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67" name="Gerade Verbindung 2066"/>
          <p:cNvCxnSpPr/>
          <p:nvPr/>
        </p:nvCxnSpPr>
        <p:spPr bwMode="auto">
          <a:xfrm>
            <a:off x="2057400" y="2209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179929"/>
              </p:ext>
            </p:extLst>
          </p:nvPr>
        </p:nvGraphicFramePr>
        <p:xfrm>
          <a:off x="1676400" y="3429000"/>
          <a:ext cx="344487" cy="23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7" name="Formel" r:id="rId12" imgW="253800" imgH="177480" progId="Equation.3">
                  <p:embed/>
                </p:oleObj>
              </mc:Choice>
              <mc:Fallback>
                <p:oleObj name="Formel" r:id="rId12" imgW="253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429000"/>
                        <a:ext cx="344487" cy="239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k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165141"/>
              </p:ext>
            </p:extLst>
          </p:nvPr>
        </p:nvGraphicFramePr>
        <p:xfrm>
          <a:off x="2633663" y="3429000"/>
          <a:ext cx="53340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8" name="Formel" r:id="rId14" imgW="393480" imgH="203040" progId="Equation.3">
                  <p:embed/>
                </p:oleObj>
              </mc:Choice>
              <mc:Fallback>
                <p:oleObj name="Formel" r:id="rId14" imgW="393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3" y="3429000"/>
                        <a:ext cx="53340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3" name="Gerade Verbindung 102"/>
          <p:cNvCxnSpPr/>
          <p:nvPr/>
        </p:nvCxnSpPr>
        <p:spPr bwMode="auto">
          <a:xfrm>
            <a:off x="2971800" y="3200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4" name="Objek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7512"/>
              </p:ext>
            </p:extLst>
          </p:nvPr>
        </p:nvGraphicFramePr>
        <p:xfrm>
          <a:off x="4198938" y="3352800"/>
          <a:ext cx="60325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9" name="Formel" r:id="rId16" imgW="444240" imgH="203040" progId="Equation.3">
                  <p:embed/>
                </p:oleObj>
              </mc:Choice>
              <mc:Fallback>
                <p:oleObj name="Formel" r:id="rId16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3352800"/>
                        <a:ext cx="60325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k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790671"/>
              </p:ext>
            </p:extLst>
          </p:nvPr>
        </p:nvGraphicFramePr>
        <p:xfrm>
          <a:off x="352425" y="1600200"/>
          <a:ext cx="111918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0" name="Formel" r:id="rId18" imgW="825480" imgH="203040" progId="Equation.3">
                  <p:embed/>
                </p:oleObj>
              </mc:Choice>
              <mc:Fallback>
                <p:oleObj name="Formel" r:id="rId18" imgW="825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1600200"/>
                        <a:ext cx="1119188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6" name="Gerade Verbindung mit Pfeil 105"/>
          <p:cNvCxnSpPr/>
          <p:nvPr/>
        </p:nvCxnSpPr>
        <p:spPr bwMode="auto">
          <a:xfrm>
            <a:off x="1143000" y="60198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0" name="Gerade Verbindung 2069"/>
          <p:cNvCxnSpPr/>
          <p:nvPr/>
        </p:nvCxnSpPr>
        <p:spPr bwMode="auto">
          <a:xfrm flipV="1">
            <a:off x="1143000" y="4495800"/>
            <a:ext cx="152400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2" name="Gerade Verbindung 2071"/>
          <p:cNvCxnSpPr/>
          <p:nvPr/>
        </p:nvCxnSpPr>
        <p:spPr bwMode="auto">
          <a:xfrm>
            <a:off x="2667000" y="44958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1600200" y="5562600"/>
            <a:ext cx="2819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12" name="Objek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058983"/>
              </p:ext>
            </p:extLst>
          </p:nvPr>
        </p:nvGraphicFramePr>
        <p:xfrm>
          <a:off x="4508500" y="5748338"/>
          <a:ext cx="120650" cy="20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1" name="Formel" r:id="rId20" imgW="88560" imgH="152280" progId="Equation.3">
                  <p:embed/>
                </p:oleObj>
              </mc:Choice>
              <mc:Fallback>
                <p:oleObj name="Formel" r:id="rId20" imgW="8856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5748338"/>
                        <a:ext cx="120650" cy="20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76" name="Gerade Verbindung mit Pfeil 2075"/>
          <p:cNvCxnSpPr/>
          <p:nvPr/>
        </p:nvCxnSpPr>
        <p:spPr bwMode="auto">
          <a:xfrm flipV="1">
            <a:off x="1143000" y="40386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15" name="Objekt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038774"/>
              </p:ext>
            </p:extLst>
          </p:nvPr>
        </p:nvGraphicFramePr>
        <p:xfrm>
          <a:off x="609600" y="4114800"/>
          <a:ext cx="550862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2" name="Formel" r:id="rId22" imgW="406080" imgH="228600" progId="Equation.3">
                  <p:embed/>
                </p:oleObj>
              </mc:Choice>
              <mc:Fallback>
                <p:oleObj name="Formel" r:id="rId22" imgW="406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114800"/>
                        <a:ext cx="550862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k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640396"/>
              </p:ext>
            </p:extLst>
          </p:nvPr>
        </p:nvGraphicFramePr>
        <p:xfrm>
          <a:off x="3048000" y="4267200"/>
          <a:ext cx="206375" cy="22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3" name="Formel" r:id="rId24" imgW="152280" imgH="164880" progId="Equation.3">
                  <p:embed/>
                </p:oleObj>
              </mc:Choice>
              <mc:Fallback>
                <p:oleObj name="Formel" r:id="rId24" imgW="1522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267200"/>
                        <a:ext cx="206375" cy="22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kt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67050"/>
              </p:ext>
            </p:extLst>
          </p:nvPr>
        </p:nvGraphicFramePr>
        <p:xfrm>
          <a:off x="2895600" y="5334000"/>
          <a:ext cx="5683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4" name="Formel" r:id="rId25" imgW="419040" imgH="203040" progId="Equation.3">
                  <p:embed/>
                </p:oleObj>
              </mc:Choice>
              <mc:Fallback>
                <p:oleObj name="Formel" r:id="rId25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334000"/>
                        <a:ext cx="5683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78" name="Gerade Verbindung 2077"/>
          <p:cNvCxnSpPr/>
          <p:nvPr/>
        </p:nvCxnSpPr>
        <p:spPr bwMode="auto">
          <a:xfrm>
            <a:off x="2667000" y="44958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20" name="Objek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932613"/>
              </p:ext>
            </p:extLst>
          </p:nvPr>
        </p:nvGraphicFramePr>
        <p:xfrm>
          <a:off x="2438400" y="5791200"/>
          <a:ext cx="258762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5" name="Formel" r:id="rId26" imgW="190440" imgH="177480" progId="Equation.3">
                  <p:embed/>
                </p:oleObj>
              </mc:Choice>
              <mc:Fallback>
                <p:oleObj name="Formel" r:id="rId26" imgW="1904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791200"/>
                        <a:ext cx="258762" cy="23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2" name="Gerade Verbindung 121"/>
          <p:cNvCxnSpPr/>
          <p:nvPr/>
        </p:nvCxnSpPr>
        <p:spPr bwMode="auto">
          <a:xfrm>
            <a:off x="1600200" y="5562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24" name="Objek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170210"/>
              </p:ext>
            </p:extLst>
          </p:nvPr>
        </p:nvGraphicFramePr>
        <p:xfrm>
          <a:off x="1266825" y="5773738"/>
          <a:ext cx="620713" cy="274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6" name="Formel" r:id="rId28" imgW="457200" imgH="203040" progId="Equation.3">
                  <p:embed/>
                </p:oleObj>
              </mc:Choice>
              <mc:Fallback>
                <p:oleObj name="Formel" r:id="rId28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6825" y="5773738"/>
                        <a:ext cx="620713" cy="274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Gerade Verbindung 42"/>
          <p:cNvCxnSpPr/>
          <p:nvPr/>
        </p:nvCxnSpPr>
        <p:spPr bwMode="auto">
          <a:xfrm>
            <a:off x="7086600" y="3886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7620000" y="3886200"/>
            <a:ext cx="6096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 flipV="1">
            <a:off x="7086600" y="35052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7086600" y="41910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mit Pfeil 46"/>
          <p:cNvCxnSpPr/>
          <p:nvPr/>
        </p:nvCxnSpPr>
        <p:spPr bwMode="auto">
          <a:xfrm flipV="1">
            <a:off x="7620000" y="3048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412965"/>
              </p:ext>
            </p:extLst>
          </p:nvPr>
        </p:nvGraphicFramePr>
        <p:xfrm>
          <a:off x="6553200" y="4191000"/>
          <a:ext cx="13398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7" name="Formel" r:id="rId30" imgW="838080" imgH="393480" progId="Equation.3">
                  <p:embed/>
                </p:oleObj>
              </mc:Choice>
              <mc:Fallback>
                <p:oleObj name="Formel" r:id="rId30" imgW="838080" imgH="393480" progId="Equation.3">
                  <p:embed/>
                  <p:pic>
                    <p:nvPicPr>
                      <p:cNvPr id="0" name="Objek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191000"/>
                        <a:ext cx="1339850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446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/>
              <a:t>Verstärker ohne RK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altLang="de-DE" sz="1400" dirty="0" smtClean="0"/>
              <a:t>Anfang: Verstärker ohne RK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39624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Gleichschenkliges Dreieck 39"/>
          <p:cNvSpPr/>
          <p:nvPr/>
        </p:nvSpPr>
        <p:spPr bwMode="auto">
          <a:xfrm rot="5400000">
            <a:off x="2974848" y="4187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Ellipse 40"/>
          <p:cNvSpPr/>
          <p:nvPr/>
        </p:nvSpPr>
        <p:spPr bwMode="auto">
          <a:xfrm>
            <a:off x="2895600" y="4572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30480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Rechteck 67"/>
          <p:cNvSpPr/>
          <p:nvPr/>
        </p:nvSpPr>
        <p:spPr bwMode="auto">
          <a:xfrm>
            <a:off x="1600200" y="45720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1905000" y="4648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>
            <a:endCxn id="68" idx="1"/>
          </p:cNvCxnSpPr>
          <p:nvPr/>
        </p:nvCxnSpPr>
        <p:spPr bwMode="auto">
          <a:xfrm>
            <a:off x="1371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13716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12192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>
            <a:stCxn id="41" idx="2"/>
          </p:cNvCxnSpPr>
          <p:nvPr/>
        </p:nvCxnSpPr>
        <p:spPr bwMode="auto">
          <a:xfrm flipH="1">
            <a:off x="25146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23622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528955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5822950" y="4648200"/>
            <a:ext cx="6096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mit Pfeil 95"/>
          <p:cNvCxnSpPr/>
          <p:nvPr/>
        </p:nvCxnSpPr>
        <p:spPr bwMode="auto">
          <a:xfrm flipV="1">
            <a:off x="5289550" y="42672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mit Pfeil 96"/>
          <p:cNvCxnSpPr/>
          <p:nvPr/>
        </p:nvCxnSpPr>
        <p:spPr bwMode="auto">
          <a:xfrm>
            <a:off x="5289550" y="49530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36576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3048000" y="4645152"/>
            <a:ext cx="3048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Ellipse 117"/>
          <p:cNvSpPr/>
          <p:nvPr/>
        </p:nvSpPr>
        <p:spPr bwMode="auto">
          <a:xfrm>
            <a:off x="35052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/>
          <p:nvPr/>
        </p:nvCxnSpPr>
        <p:spPr bwMode="auto">
          <a:xfrm>
            <a:off x="3657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6576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32004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0480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39624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41148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Ellipse 131"/>
          <p:cNvSpPr/>
          <p:nvPr/>
        </p:nvSpPr>
        <p:spPr bwMode="auto">
          <a:xfrm>
            <a:off x="12192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6" name="Gruppieren 55"/>
          <p:cNvGrpSpPr/>
          <p:nvPr/>
        </p:nvGrpSpPr>
        <p:grpSpPr>
          <a:xfrm>
            <a:off x="2362200" y="4648200"/>
            <a:ext cx="304800" cy="609600"/>
            <a:chOff x="1676400" y="1905000"/>
            <a:chExt cx="304800" cy="609600"/>
          </a:xfrm>
        </p:grpSpPr>
        <p:cxnSp>
          <p:nvCxnSpPr>
            <p:cNvPr id="57" name="Gerade Verbindung 56"/>
            <p:cNvCxnSpPr/>
            <p:nvPr/>
          </p:nvCxnSpPr>
          <p:spPr bwMode="auto">
            <a:xfrm>
              <a:off x="1828800" y="1905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/>
          </p:nvCxnSpPr>
          <p:spPr bwMode="auto">
            <a:xfrm>
              <a:off x="1676400" y="213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1676400" y="2209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18288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2" name="Gerade Verbindung mit Pfeil 61"/>
          <p:cNvCxnSpPr/>
          <p:nvPr/>
        </p:nvCxnSpPr>
        <p:spPr bwMode="auto">
          <a:xfrm flipH="1">
            <a:off x="3962400" y="49530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Textfeld 64"/>
          <p:cNvSpPr txBox="1"/>
          <p:nvPr/>
        </p:nvSpPr>
        <p:spPr>
          <a:xfrm>
            <a:off x="2062209" y="4953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1905000" y="43434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endParaRPr lang="de-DE" dirty="0"/>
          </a:p>
        </p:txBody>
      </p:sp>
      <p:graphicFrame>
        <p:nvGraphicFramePr>
          <p:cNvPr id="74" name="Objek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690581"/>
              </p:ext>
            </p:extLst>
          </p:nvPr>
        </p:nvGraphicFramePr>
        <p:xfrm>
          <a:off x="838200" y="5638800"/>
          <a:ext cx="314642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02" name="Formel" r:id="rId4" imgW="1968480" imgH="431640" progId="Equation.3">
                  <p:embed/>
                </p:oleObj>
              </mc:Choice>
              <mc:Fallback>
                <p:oleObj name="Formel" r:id="rId4" imgW="1968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638800"/>
                        <a:ext cx="3146425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3048000" y="4724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3815444" y="4724400"/>
            <a:ext cx="11375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 = A(s)</a:t>
            </a:r>
            <a:r>
              <a:rPr lang="de-DE" dirty="0" err="1" smtClean="0"/>
              <a:t>vin</a:t>
            </a:r>
            <a:endParaRPr lang="de-DE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986294"/>
              </p:ext>
            </p:extLst>
          </p:nvPr>
        </p:nvGraphicFramePr>
        <p:xfrm>
          <a:off x="5441950" y="3962400"/>
          <a:ext cx="133985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603" name="Formel" r:id="rId6" imgW="838080" imgH="393480" progId="Equation.3">
                  <p:embed/>
                </p:oleObj>
              </mc:Choice>
              <mc:Fallback>
                <p:oleObj name="Formel" r:id="rId6" imgW="838080" imgH="393480" progId="Equation.3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1950" y="3962400"/>
                        <a:ext cx="1339850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78365" y="4572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3116838" y="5029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3657600" y="4572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495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/>
              <a:t>Verstärker </a:t>
            </a:r>
            <a:r>
              <a:rPr lang="de-DE" altLang="de-DE" sz="2000" dirty="0" smtClean="0"/>
              <a:t>mit kapazitiver RK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altLang="de-DE" sz="1400" dirty="0"/>
              <a:t>Verstärker </a:t>
            </a:r>
            <a:r>
              <a:rPr lang="de-DE" altLang="de-DE" sz="1400" dirty="0" smtClean="0"/>
              <a:t>mit kapazitiver RK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39624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Gleichschenkliges Dreieck 39"/>
          <p:cNvSpPr/>
          <p:nvPr/>
        </p:nvSpPr>
        <p:spPr bwMode="auto">
          <a:xfrm rot="5400000">
            <a:off x="2974848" y="4187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Ellipse 40"/>
          <p:cNvSpPr/>
          <p:nvPr/>
        </p:nvSpPr>
        <p:spPr bwMode="auto">
          <a:xfrm>
            <a:off x="2895600" y="4572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30480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Rechteck 67"/>
          <p:cNvSpPr/>
          <p:nvPr/>
        </p:nvSpPr>
        <p:spPr bwMode="auto">
          <a:xfrm>
            <a:off x="1600200" y="45720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1905000" y="4648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>
            <a:endCxn id="68" idx="1"/>
          </p:cNvCxnSpPr>
          <p:nvPr/>
        </p:nvCxnSpPr>
        <p:spPr bwMode="auto">
          <a:xfrm>
            <a:off x="1371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13716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12192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>
            <a:stCxn id="41" idx="2"/>
          </p:cNvCxnSpPr>
          <p:nvPr/>
        </p:nvCxnSpPr>
        <p:spPr bwMode="auto">
          <a:xfrm flipH="1">
            <a:off x="25146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23622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36576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3048000" y="4645152"/>
            <a:ext cx="3048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Ellipse 117"/>
          <p:cNvSpPr/>
          <p:nvPr/>
        </p:nvSpPr>
        <p:spPr bwMode="auto">
          <a:xfrm>
            <a:off x="35052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/>
          <p:nvPr/>
        </p:nvCxnSpPr>
        <p:spPr bwMode="auto">
          <a:xfrm>
            <a:off x="3657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6576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32004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0480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39624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41148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Ellipse 131"/>
          <p:cNvSpPr/>
          <p:nvPr/>
        </p:nvSpPr>
        <p:spPr bwMode="auto">
          <a:xfrm>
            <a:off x="12192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6" name="Gruppieren 55"/>
          <p:cNvGrpSpPr/>
          <p:nvPr/>
        </p:nvGrpSpPr>
        <p:grpSpPr>
          <a:xfrm>
            <a:off x="2362200" y="4648200"/>
            <a:ext cx="304800" cy="609600"/>
            <a:chOff x="1676400" y="1905000"/>
            <a:chExt cx="304800" cy="609600"/>
          </a:xfrm>
        </p:grpSpPr>
        <p:cxnSp>
          <p:nvCxnSpPr>
            <p:cNvPr id="57" name="Gerade Verbindung 56"/>
            <p:cNvCxnSpPr/>
            <p:nvPr/>
          </p:nvCxnSpPr>
          <p:spPr bwMode="auto">
            <a:xfrm>
              <a:off x="1828800" y="1905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/>
          </p:nvCxnSpPr>
          <p:spPr bwMode="auto">
            <a:xfrm>
              <a:off x="1676400" y="213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1676400" y="2209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18288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2062209" y="4953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1905000" y="43434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endParaRPr lang="de-DE" dirty="0"/>
          </a:p>
        </p:txBody>
      </p:sp>
      <p:graphicFrame>
        <p:nvGraphicFramePr>
          <p:cNvPr id="74" name="Objek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385177"/>
              </p:ext>
            </p:extLst>
          </p:nvPr>
        </p:nvGraphicFramePr>
        <p:xfrm>
          <a:off x="1111250" y="5648325"/>
          <a:ext cx="259873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603" name="Formel" r:id="rId4" imgW="1625400" imgH="419040" progId="Equation.3">
                  <p:embed/>
                </p:oleObj>
              </mc:Choice>
              <mc:Fallback>
                <p:oleObj name="Formel" r:id="rId4" imgW="1625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0" y="5648325"/>
                        <a:ext cx="2598738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Gerade Verbindung 38"/>
          <p:cNvCxnSpPr/>
          <p:nvPr/>
        </p:nvCxnSpPr>
        <p:spPr bwMode="auto">
          <a:xfrm>
            <a:off x="4114800" y="3810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2" name="Gruppieren 41"/>
          <p:cNvGrpSpPr/>
          <p:nvPr/>
        </p:nvGrpSpPr>
        <p:grpSpPr>
          <a:xfrm rot="16200000">
            <a:off x="3200400" y="3505200"/>
            <a:ext cx="304800" cy="609600"/>
            <a:chOff x="1676400" y="1905000"/>
            <a:chExt cx="304800" cy="609600"/>
          </a:xfrm>
        </p:grpSpPr>
        <p:cxnSp>
          <p:nvCxnSpPr>
            <p:cNvPr id="43" name="Gerade Verbindung 42"/>
            <p:cNvCxnSpPr/>
            <p:nvPr/>
          </p:nvCxnSpPr>
          <p:spPr bwMode="auto">
            <a:xfrm>
              <a:off x="1828800" y="1905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Gerade Verbindung 43"/>
            <p:cNvCxnSpPr/>
            <p:nvPr/>
          </p:nvCxnSpPr>
          <p:spPr bwMode="auto">
            <a:xfrm>
              <a:off x="1676400" y="213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44"/>
            <p:cNvCxnSpPr/>
            <p:nvPr/>
          </p:nvCxnSpPr>
          <p:spPr bwMode="auto">
            <a:xfrm>
              <a:off x="1676400" y="2209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18288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7" name="Gerade Verbindung 46"/>
          <p:cNvCxnSpPr/>
          <p:nvPr/>
        </p:nvCxnSpPr>
        <p:spPr bwMode="auto">
          <a:xfrm>
            <a:off x="35052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514600" y="3810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25146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3347991" y="35052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3048000" y="4724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55" name="Textfeld 54"/>
          <p:cNvSpPr txBox="1"/>
          <p:nvPr/>
        </p:nvSpPr>
        <p:spPr>
          <a:xfrm>
            <a:off x="3815444" y="4724400"/>
            <a:ext cx="11375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 = A(s)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3078365" y="4572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3116838" y="5029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981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Zusammenfassung Formel für RK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Af</a:t>
            </a:r>
            <a:r>
              <a:rPr lang="de-DE" sz="1400" dirty="0" smtClean="0"/>
              <a:t> – Kreisverstärkung (Verstärkung mit RK)</a:t>
            </a:r>
          </a:p>
          <a:p>
            <a:pPr eaLnBrk="1" hangingPunct="1"/>
            <a:r>
              <a:rPr lang="de-DE" sz="1400" dirty="0" smtClean="0"/>
              <a:t>FF – </a:t>
            </a:r>
            <a:r>
              <a:rPr lang="de-DE" sz="1400" dirty="0" err="1" smtClean="0"/>
              <a:t>feed</a:t>
            </a:r>
            <a:r>
              <a:rPr lang="de-DE" sz="1400" dirty="0" smtClean="0"/>
              <a:t> </a:t>
            </a:r>
            <a:r>
              <a:rPr lang="de-DE" sz="1400" dirty="0" err="1" smtClean="0"/>
              <a:t>forward</a:t>
            </a:r>
            <a:r>
              <a:rPr lang="de-DE" sz="1400" dirty="0" smtClean="0"/>
              <a:t> (Vorwärtsverstärkung)</a:t>
            </a:r>
          </a:p>
          <a:p>
            <a:pPr eaLnBrk="1" hangingPunct="1"/>
            <a:r>
              <a:rPr lang="de-DE" sz="1400" dirty="0" smtClean="0"/>
              <a:t>Ain – Verstärkung im </a:t>
            </a:r>
            <a:r>
              <a:rPr lang="de-DE" sz="1400" dirty="0" err="1" smtClean="0"/>
              <a:t>Addierer</a:t>
            </a:r>
            <a:endParaRPr lang="de-DE" sz="1400" dirty="0" smtClean="0"/>
          </a:p>
          <a:p>
            <a:pPr eaLnBrk="1" hangingPunct="1"/>
            <a:r>
              <a:rPr lang="de-DE" sz="1400" dirty="0" err="1" smtClean="0"/>
              <a:t>Aol</a:t>
            </a:r>
            <a:r>
              <a:rPr lang="de-DE" sz="1400" dirty="0" smtClean="0"/>
              <a:t> – open </a:t>
            </a:r>
            <a:r>
              <a:rPr lang="de-DE" sz="1400" dirty="0" err="1" smtClean="0"/>
              <a:t>loop</a:t>
            </a:r>
            <a:r>
              <a:rPr lang="de-DE" sz="1400" dirty="0" smtClean="0"/>
              <a:t> </a:t>
            </a:r>
            <a:r>
              <a:rPr lang="de-DE" sz="1400" dirty="0" err="1" smtClean="0"/>
              <a:t>gain</a:t>
            </a:r>
            <a:r>
              <a:rPr lang="de-DE" sz="1400" dirty="0" smtClean="0"/>
              <a:t> (Leerlaufverstärkung)</a:t>
            </a:r>
          </a:p>
          <a:p>
            <a:pPr eaLnBrk="1" hangingPunct="1"/>
            <a:r>
              <a:rPr lang="de-DE" sz="1400" dirty="0" err="1" smtClean="0"/>
              <a:t>bA</a:t>
            </a:r>
            <a:r>
              <a:rPr lang="de-DE" sz="1400" dirty="0"/>
              <a:t> – </a:t>
            </a:r>
            <a:r>
              <a:rPr lang="de-DE" sz="1400" dirty="0" smtClean="0"/>
              <a:t>Schleifenverstärkung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3048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3048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22098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3048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3048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20574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2133600" y="28956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19050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2209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3200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3200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3276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32766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200400" y="3048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810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3352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3048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8194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810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67200" y="31242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9718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667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167094"/>
              </p:ext>
            </p:extLst>
          </p:nvPr>
        </p:nvGraphicFramePr>
        <p:xfrm>
          <a:off x="304800" y="4506817"/>
          <a:ext cx="4490251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2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06817"/>
                        <a:ext cx="4490251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k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53270"/>
              </p:ext>
            </p:extLst>
          </p:nvPr>
        </p:nvGraphicFramePr>
        <p:xfrm>
          <a:off x="3429000" y="5954617"/>
          <a:ext cx="2286000" cy="674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3" name="Formel" r:id="rId6" imgW="774360" imgH="228600" progId="Equation.3">
                  <p:embed/>
                </p:oleObj>
              </mc:Choice>
              <mc:Fallback>
                <p:oleObj name="Formel" r:id="rId6" imgW="774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954617"/>
                        <a:ext cx="2286000" cy="6747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0" name="Gerade Verbindung 109"/>
          <p:cNvCxnSpPr/>
          <p:nvPr/>
        </p:nvCxnSpPr>
        <p:spPr bwMode="auto">
          <a:xfrm>
            <a:off x="3048000" y="22098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3048000" y="2209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Ellipse 111"/>
          <p:cNvSpPr/>
          <p:nvPr/>
        </p:nvSpPr>
        <p:spPr bwMode="auto">
          <a:xfrm>
            <a:off x="2971800" y="29718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Textfeld 112"/>
          <p:cNvSpPr txBox="1"/>
          <p:nvPr/>
        </p:nvSpPr>
        <p:spPr>
          <a:xfrm>
            <a:off x="2362200" y="27432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4222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Feedback-Analyse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Feedback Analyse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graphicFrame>
        <p:nvGraphicFramePr>
          <p:cNvPr id="74" name="Objek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358547"/>
              </p:ext>
            </p:extLst>
          </p:nvPr>
        </p:nvGraphicFramePr>
        <p:xfrm>
          <a:off x="1111250" y="5648325"/>
          <a:ext cx="259873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0" name="Formel" r:id="rId4" imgW="1625400" imgH="419040" progId="Equation.3">
                  <p:embed/>
                </p:oleObj>
              </mc:Choice>
              <mc:Fallback>
                <p:oleObj name="Formel" r:id="rId4" imgW="16254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0" y="5648325"/>
                        <a:ext cx="2598738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" name="Gerade Verbindung 50"/>
          <p:cNvCxnSpPr/>
          <p:nvPr/>
        </p:nvCxnSpPr>
        <p:spPr bwMode="auto">
          <a:xfrm>
            <a:off x="39624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Gleichschenkliges Dreieck 51"/>
          <p:cNvSpPr/>
          <p:nvPr/>
        </p:nvSpPr>
        <p:spPr bwMode="auto">
          <a:xfrm rot="5400000">
            <a:off x="2974848" y="4187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Ellipse 52"/>
          <p:cNvSpPr/>
          <p:nvPr/>
        </p:nvSpPr>
        <p:spPr bwMode="auto">
          <a:xfrm>
            <a:off x="2895600" y="4572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30480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Rechteck 60"/>
          <p:cNvSpPr/>
          <p:nvPr/>
        </p:nvSpPr>
        <p:spPr bwMode="auto">
          <a:xfrm>
            <a:off x="1600200" y="45720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>
            <a:stCxn id="61" idx="3"/>
          </p:cNvCxnSpPr>
          <p:nvPr/>
        </p:nvCxnSpPr>
        <p:spPr bwMode="auto">
          <a:xfrm>
            <a:off x="1905000" y="4648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>
            <a:endCxn id="61" idx="1"/>
          </p:cNvCxnSpPr>
          <p:nvPr/>
        </p:nvCxnSpPr>
        <p:spPr bwMode="auto">
          <a:xfrm>
            <a:off x="1371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13716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12192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114800" y="3810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2514600" y="3886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>
            <a:stCxn id="53" idx="2"/>
          </p:cNvCxnSpPr>
          <p:nvPr/>
        </p:nvCxnSpPr>
        <p:spPr bwMode="auto">
          <a:xfrm flipH="1">
            <a:off x="2819400" y="4648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28194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Ellipse 79"/>
          <p:cNvSpPr/>
          <p:nvPr/>
        </p:nvSpPr>
        <p:spPr bwMode="auto">
          <a:xfrm>
            <a:off x="26670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mit Pfeil 80"/>
          <p:cNvCxnSpPr/>
          <p:nvPr/>
        </p:nvCxnSpPr>
        <p:spPr bwMode="auto">
          <a:xfrm flipV="1">
            <a:off x="25146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2362200" y="5257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0574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 rot="16200000">
            <a:off x="3200400" y="3505200"/>
            <a:ext cx="304800" cy="609600"/>
            <a:chOff x="1676400" y="1905000"/>
            <a:chExt cx="304800" cy="609600"/>
          </a:xfrm>
        </p:grpSpPr>
        <p:cxnSp>
          <p:nvCxnSpPr>
            <p:cNvPr id="85" name="Gerade Verbindung 84"/>
            <p:cNvCxnSpPr/>
            <p:nvPr/>
          </p:nvCxnSpPr>
          <p:spPr bwMode="auto">
            <a:xfrm>
              <a:off x="1828800" y="1905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1676400" y="213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1676400" y="2209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18288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0" name="Gerade Verbindung 89"/>
          <p:cNvCxnSpPr/>
          <p:nvPr/>
        </p:nvCxnSpPr>
        <p:spPr bwMode="auto">
          <a:xfrm>
            <a:off x="35052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2514600" y="3810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25146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6576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>
            <a:stCxn id="52" idx="3"/>
          </p:cNvCxnSpPr>
          <p:nvPr/>
        </p:nvCxnSpPr>
        <p:spPr bwMode="auto">
          <a:xfrm>
            <a:off x="3048000" y="4645152"/>
            <a:ext cx="3048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2743200" y="5257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Ellipse 98"/>
          <p:cNvSpPr/>
          <p:nvPr/>
        </p:nvSpPr>
        <p:spPr bwMode="auto">
          <a:xfrm>
            <a:off x="35052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0" name="Gerade Verbindung 99"/>
          <p:cNvCxnSpPr/>
          <p:nvPr/>
        </p:nvCxnSpPr>
        <p:spPr bwMode="auto">
          <a:xfrm>
            <a:off x="3657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32004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30480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39624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1148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Ellipse 105"/>
          <p:cNvSpPr/>
          <p:nvPr/>
        </p:nvSpPr>
        <p:spPr bwMode="auto">
          <a:xfrm>
            <a:off x="12192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>
            <a:off x="53340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867400" y="4648200"/>
            <a:ext cx="6096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mit Pfeil 108"/>
          <p:cNvCxnSpPr/>
          <p:nvPr/>
        </p:nvCxnSpPr>
        <p:spPr bwMode="auto">
          <a:xfrm flipV="1">
            <a:off x="5334000" y="42672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mit Pfeil 109"/>
          <p:cNvCxnSpPr/>
          <p:nvPr/>
        </p:nvCxnSpPr>
        <p:spPr bwMode="auto">
          <a:xfrm>
            <a:off x="5334000" y="49530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mit Pfeil 110"/>
          <p:cNvCxnSpPr/>
          <p:nvPr/>
        </p:nvCxnSpPr>
        <p:spPr bwMode="auto">
          <a:xfrm flipH="1">
            <a:off x="3962400" y="49530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733107"/>
              </p:ext>
            </p:extLst>
          </p:nvPr>
        </p:nvGraphicFramePr>
        <p:xfrm>
          <a:off x="914400" y="1981200"/>
          <a:ext cx="1420813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1" name="Formel" r:id="rId6" imgW="888840" imgH="393480" progId="Equation.3">
                  <p:embed/>
                </p:oleObj>
              </mc:Choice>
              <mc:Fallback>
                <p:oleObj name="Formel" r:id="rId6" imgW="888840" imgH="393480" progId="Equation.3">
                  <p:embed/>
                  <p:pic>
                    <p:nvPicPr>
                      <p:cNvPr id="0" name="Objek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81200"/>
                        <a:ext cx="1420813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382748"/>
              </p:ext>
            </p:extLst>
          </p:nvPr>
        </p:nvGraphicFramePr>
        <p:xfrm>
          <a:off x="920750" y="1524000"/>
          <a:ext cx="111442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2" name="Formel" r:id="rId8" imgW="698400" imgH="228600" progId="Equation.3">
                  <p:embed/>
                </p:oleObj>
              </mc:Choice>
              <mc:Fallback>
                <p:oleObj name="Formel" r:id="rId8" imgW="698400" imgH="228600" progId="Equation.3">
                  <p:embed/>
                  <p:pic>
                    <p:nvPicPr>
                      <p:cNvPr id="0" name="Objek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1524000"/>
                        <a:ext cx="111442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926234"/>
              </p:ext>
            </p:extLst>
          </p:nvPr>
        </p:nvGraphicFramePr>
        <p:xfrm>
          <a:off x="914400" y="2743200"/>
          <a:ext cx="322580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3" name="Formel" r:id="rId10" imgW="2019240" imgH="393480" progId="Equation.3">
                  <p:embed/>
                </p:oleObj>
              </mc:Choice>
              <mc:Fallback>
                <p:oleObj name="Formel" r:id="rId10" imgW="2019240" imgH="393480" progId="Equation.3">
                  <p:embed/>
                  <p:pic>
                    <p:nvPicPr>
                      <p:cNvPr id="0" name="Objek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43200"/>
                        <a:ext cx="3225800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feld 49"/>
          <p:cNvSpPr txBox="1"/>
          <p:nvPr/>
        </p:nvSpPr>
        <p:spPr>
          <a:xfrm>
            <a:off x="1964311" y="43434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3412111" y="35052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3006899" y="4724400"/>
            <a:ext cx="462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Vin*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3785789" y="4724400"/>
            <a:ext cx="1196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 = A(s)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752101"/>
              </p:ext>
            </p:extLst>
          </p:nvPr>
        </p:nvGraphicFramePr>
        <p:xfrm>
          <a:off x="5441950" y="3962400"/>
          <a:ext cx="133985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4" name="Formel" r:id="rId12" imgW="838080" imgH="393480" progId="Equation.3">
                  <p:embed/>
                </p:oleObj>
              </mc:Choice>
              <mc:Fallback>
                <p:oleObj name="Formel" r:id="rId12" imgW="838080" imgH="393480" progId="Equation.3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1950" y="3962400"/>
                        <a:ext cx="1339850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feld 59"/>
          <p:cNvSpPr txBox="1"/>
          <p:nvPr/>
        </p:nvSpPr>
        <p:spPr>
          <a:xfrm>
            <a:off x="2122154" y="4724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3078365" y="4572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116838" y="5029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2163965" y="4572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2202438" y="50292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696561" y="47244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Vsignal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29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Feedback-Analyse (2)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Verstärkung mit RK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cxnSp>
        <p:nvCxnSpPr>
          <p:cNvPr id="51" name="Gerade Verbindung 50"/>
          <p:cNvCxnSpPr/>
          <p:nvPr/>
        </p:nvCxnSpPr>
        <p:spPr bwMode="auto">
          <a:xfrm>
            <a:off x="39624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Gleichschenkliges Dreieck 51"/>
          <p:cNvSpPr/>
          <p:nvPr/>
        </p:nvSpPr>
        <p:spPr bwMode="auto">
          <a:xfrm rot="5400000">
            <a:off x="2974848" y="4187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Ellipse 52"/>
          <p:cNvSpPr/>
          <p:nvPr/>
        </p:nvSpPr>
        <p:spPr bwMode="auto">
          <a:xfrm>
            <a:off x="2895600" y="4572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30480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Rechteck 60"/>
          <p:cNvSpPr/>
          <p:nvPr/>
        </p:nvSpPr>
        <p:spPr bwMode="auto">
          <a:xfrm>
            <a:off x="1600200" y="45720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>
            <a:stCxn id="61" idx="3"/>
          </p:cNvCxnSpPr>
          <p:nvPr/>
        </p:nvCxnSpPr>
        <p:spPr bwMode="auto">
          <a:xfrm>
            <a:off x="1905000" y="4648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>
            <a:endCxn id="61" idx="1"/>
          </p:cNvCxnSpPr>
          <p:nvPr/>
        </p:nvCxnSpPr>
        <p:spPr bwMode="auto">
          <a:xfrm>
            <a:off x="1371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13716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12192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114800" y="3810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2514600" y="3886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>
            <a:stCxn id="53" idx="2"/>
          </p:cNvCxnSpPr>
          <p:nvPr/>
        </p:nvCxnSpPr>
        <p:spPr bwMode="auto">
          <a:xfrm flipH="1">
            <a:off x="2819400" y="4648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28194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Ellipse 79"/>
          <p:cNvSpPr/>
          <p:nvPr/>
        </p:nvSpPr>
        <p:spPr bwMode="auto">
          <a:xfrm>
            <a:off x="26670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mit Pfeil 80"/>
          <p:cNvCxnSpPr/>
          <p:nvPr/>
        </p:nvCxnSpPr>
        <p:spPr bwMode="auto">
          <a:xfrm flipV="1">
            <a:off x="25146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2362200" y="5257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0574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 rot="16200000">
            <a:off x="3200400" y="3505200"/>
            <a:ext cx="304800" cy="609600"/>
            <a:chOff x="1676400" y="1905000"/>
            <a:chExt cx="304800" cy="609600"/>
          </a:xfrm>
        </p:grpSpPr>
        <p:cxnSp>
          <p:nvCxnSpPr>
            <p:cNvPr id="85" name="Gerade Verbindung 84"/>
            <p:cNvCxnSpPr/>
            <p:nvPr/>
          </p:nvCxnSpPr>
          <p:spPr bwMode="auto">
            <a:xfrm>
              <a:off x="1828800" y="1905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1676400" y="213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1676400" y="2209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18288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0" name="Gerade Verbindung 89"/>
          <p:cNvCxnSpPr/>
          <p:nvPr/>
        </p:nvCxnSpPr>
        <p:spPr bwMode="auto">
          <a:xfrm>
            <a:off x="35052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2514600" y="3810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25146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6576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>
            <a:stCxn id="52" idx="3"/>
          </p:cNvCxnSpPr>
          <p:nvPr/>
        </p:nvCxnSpPr>
        <p:spPr bwMode="auto">
          <a:xfrm>
            <a:off x="3048000" y="4645152"/>
            <a:ext cx="3048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2743200" y="5257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Ellipse 98"/>
          <p:cNvSpPr/>
          <p:nvPr/>
        </p:nvSpPr>
        <p:spPr bwMode="auto">
          <a:xfrm>
            <a:off x="35052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0" name="Gerade Verbindung 99"/>
          <p:cNvCxnSpPr/>
          <p:nvPr/>
        </p:nvCxnSpPr>
        <p:spPr bwMode="auto">
          <a:xfrm>
            <a:off x="3657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32004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30480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39624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1148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Ellipse 105"/>
          <p:cNvSpPr/>
          <p:nvPr/>
        </p:nvSpPr>
        <p:spPr bwMode="auto">
          <a:xfrm>
            <a:off x="12192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>
            <a:off x="4800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4648200"/>
            <a:ext cx="6096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mit Pfeil 108"/>
          <p:cNvCxnSpPr/>
          <p:nvPr/>
        </p:nvCxnSpPr>
        <p:spPr bwMode="auto">
          <a:xfrm flipV="1">
            <a:off x="4800600" y="42672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mit Pfeil 109"/>
          <p:cNvCxnSpPr/>
          <p:nvPr/>
        </p:nvCxnSpPr>
        <p:spPr bwMode="auto">
          <a:xfrm>
            <a:off x="4800600" y="49530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mit Pfeil 110"/>
          <p:cNvCxnSpPr/>
          <p:nvPr/>
        </p:nvCxnSpPr>
        <p:spPr bwMode="auto">
          <a:xfrm flipH="1">
            <a:off x="3962400" y="49530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131459"/>
              </p:ext>
            </p:extLst>
          </p:nvPr>
        </p:nvGraphicFramePr>
        <p:xfrm>
          <a:off x="3675063" y="1295400"/>
          <a:ext cx="330835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55" name="Formel" r:id="rId4" imgW="2070000" imgH="761760" progId="Equation.3">
                  <p:embed/>
                </p:oleObj>
              </mc:Choice>
              <mc:Fallback>
                <p:oleObj name="Formel" r:id="rId4" imgW="2070000" imgH="761760" progId="Equation.3">
                  <p:embed/>
                  <p:pic>
                    <p:nvPicPr>
                      <p:cNvPr id="0" name="Objek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5063" y="1295400"/>
                        <a:ext cx="330835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284731"/>
              </p:ext>
            </p:extLst>
          </p:nvPr>
        </p:nvGraphicFramePr>
        <p:xfrm>
          <a:off x="6477000" y="3200400"/>
          <a:ext cx="23749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56" name="Formel" r:id="rId6" imgW="1485720" imgH="761760" progId="Equation.3">
                  <p:embed/>
                </p:oleObj>
              </mc:Choice>
              <mc:Fallback>
                <p:oleObj name="Formel" r:id="rId6" imgW="1485720" imgH="761760" progId="Equation.3">
                  <p:embed/>
                  <p:pic>
                    <p:nvPicPr>
                      <p:cNvPr id="0" name="Objek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200400"/>
                        <a:ext cx="23749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Gerade Verbindung mit Pfeil 8"/>
          <p:cNvCxnSpPr/>
          <p:nvPr/>
        </p:nvCxnSpPr>
        <p:spPr bwMode="auto">
          <a:xfrm>
            <a:off x="6324600" y="2590800"/>
            <a:ext cx="5334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1964311" y="43434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3412111" y="35052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142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Feedback-Analyse </a:t>
            </a:r>
            <a:r>
              <a:rPr lang="de-DE" sz="2000" dirty="0" smtClean="0"/>
              <a:t>(3)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Zeikonstanten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cxnSp>
        <p:nvCxnSpPr>
          <p:cNvPr id="51" name="Gerade Verbindung 50"/>
          <p:cNvCxnSpPr/>
          <p:nvPr/>
        </p:nvCxnSpPr>
        <p:spPr bwMode="auto">
          <a:xfrm>
            <a:off x="39624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Gleichschenkliges Dreieck 51"/>
          <p:cNvSpPr/>
          <p:nvPr/>
        </p:nvSpPr>
        <p:spPr bwMode="auto">
          <a:xfrm rot="5400000">
            <a:off x="2974848" y="4187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Ellipse 52"/>
          <p:cNvSpPr/>
          <p:nvPr/>
        </p:nvSpPr>
        <p:spPr bwMode="auto">
          <a:xfrm>
            <a:off x="2895600" y="4572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30480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Rechteck 60"/>
          <p:cNvSpPr/>
          <p:nvPr/>
        </p:nvSpPr>
        <p:spPr bwMode="auto">
          <a:xfrm>
            <a:off x="1600200" y="45720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>
            <a:stCxn id="61" idx="3"/>
          </p:cNvCxnSpPr>
          <p:nvPr/>
        </p:nvCxnSpPr>
        <p:spPr bwMode="auto">
          <a:xfrm>
            <a:off x="1905000" y="4648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>
            <a:endCxn id="61" idx="1"/>
          </p:cNvCxnSpPr>
          <p:nvPr/>
        </p:nvCxnSpPr>
        <p:spPr bwMode="auto">
          <a:xfrm>
            <a:off x="1371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13716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12192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114800" y="3810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2514600" y="3886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>
            <a:stCxn id="53" idx="2"/>
          </p:cNvCxnSpPr>
          <p:nvPr/>
        </p:nvCxnSpPr>
        <p:spPr bwMode="auto">
          <a:xfrm flipH="1">
            <a:off x="2819400" y="4648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28194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Ellipse 79"/>
          <p:cNvSpPr/>
          <p:nvPr/>
        </p:nvSpPr>
        <p:spPr bwMode="auto">
          <a:xfrm>
            <a:off x="26670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mit Pfeil 80"/>
          <p:cNvCxnSpPr/>
          <p:nvPr/>
        </p:nvCxnSpPr>
        <p:spPr bwMode="auto">
          <a:xfrm flipV="1">
            <a:off x="25146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2362200" y="5257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0574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 rot="16200000">
            <a:off x="3200400" y="3505200"/>
            <a:ext cx="304800" cy="609600"/>
            <a:chOff x="1676400" y="1905000"/>
            <a:chExt cx="304800" cy="609600"/>
          </a:xfrm>
        </p:grpSpPr>
        <p:cxnSp>
          <p:nvCxnSpPr>
            <p:cNvPr id="85" name="Gerade Verbindung 84"/>
            <p:cNvCxnSpPr/>
            <p:nvPr/>
          </p:nvCxnSpPr>
          <p:spPr bwMode="auto">
            <a:xfrm>
              <a:off x="1828800" y="1905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1676400" y="213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1676400" y="2209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18288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0" name="Gerade Verbindung 89"/>
          <p:cNvCxnSpPr/>
          <p:nvPr/>
        </p:nvCxnSpPr>
        <p:spPr bwMode="auto">
          <a:xfrm>
            <a:off x="35052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2514600" y="3810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25146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6576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>
            <a:stCxn id="52" idx="3"/>
          </p:cNvCxnSpPr>
          <p:nvPr/>
        </p:nvCxnSpPr>
        <p:spPr bwMode="auto">
          <a:xfrm>
            <a:off x="3048000" y="4645152"/>
            <a:ext cx="3048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2743200" y="5257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Ellipse 98"/>
          <p:cNvSpPr/>
          <p:nvPr/>
        </p:nvSpPr>
        <p:spPr bwMode="auto">
          <a:xfrm>
            <a:off x="35052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0" name="Gerade Verbindung 99"/>
          <p:cNvCxnSpPr/>
          <p:nvPr/>
        </p:nvCxnSpPr>
        <p:spPr bwMode="auto">
          <a:xfrm>
            <a:off x="3657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32004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30480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39624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1148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Ellipse 105"/>
          <p:cNvSpPr/>
          <p:nvPr/>
        </p:nvSpPr>
        <p:spPr bwMode="auto">
          <a:xfrm>
            <a:off x="12192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448309"/>
              </p:ext>
            </p:extLst>
          </p:nvPr>
        </p:nvGraphicFramePr>
        <p:xfrm>
          <a:off x="533400" y="1676400"/>
          <a:ext cx="23749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34" name="Formel" r:id="rId4" imgW="1485720" imgH="761760" progId="Equation.3">
                  <p:embed/>
                </p:oleObj>
              </mc:Choice>
              <mc:Fallback>
                <p:oleObj name="Formel" r:id="rId4" imgW="148572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76400"/>
                        <a:ext cx="23749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203556"/>
              </p:ext>
            </p:extLst>
          </p:nvPr>
        </p:nvGraphicFramePr>
        <p:xfrm>
          <a:off x="3886200" y="1828800"/>
          <a:ext cx="3106737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35" name="Formel" r:id="rId6" imgW="1942920" imgH="419040" progId="Equation.3">
                  <p:embed/>
                </p:oleObj>
              </mc:Choice>
              <mc:Fallback>
                <p:oleObj name="Formel" r:id="rId6" imgW="1942920" imgH="419040" progId="Equation.3">
                  <p:embed/>
                  <p:pic>
                    <p:nvPicPr>
                      <p:cNvPr id="0" name="Objekt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828800"/>
                        <a:ext cx="3106737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893040"/>
              </p:ext>
            </p:extLst>
          </p:nvPr>
        </p:nvGraphicFramePr>
        <p:xfrm>
          <a:off x="4683125" y="2773363"/>
          <a:ext cx="357028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36" name="Formel" r:id="rId8" imgW="2234880" imgH="393480" progId="Equation.3">
                  <p:embed/>
                </p:oleObj>
              </mc:Choice>
              <mc:Fallback>
                <p:oleObj name="Formel" r:id="rId8" imgW="2234880" imgH="393480" progId="Equation.3">
                  <p:embed/>
                  <p:pic>
                    <p:nvPicPr>
                      <p:cNvPr id="0" name="Objekt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25" y="2773363"/>
                        <a:ext cx="3570288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335101"/>
              </p:ext>
            </p:extLst>
          </p:nvPr>
        </p:nvGraphicFramePr>
        <p:xfrm>
          <a:off x="5588000" y="3687763"/>
          <a:ext cx="247491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37" name="Formel" r:id="rId10" imgW="1549080" imgH="393480" progId="Equation.3">
                  <p:embed/>
                </p:oleObj>
              </mc:Choice>
              <mc:Fallback>
                <p:oleObj name="Formel" r:id="rId10" imgW="1549080" imgH="393480" progId="Equation.3">
                  <p:embed/>
                  <p:pic>
                    <p:nvPicPr>
                      <p:cNvPr id="0" name="Objekt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3687763"/>
                        <a:ext cx="247491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708263"/>
              </p:ext>
            </p:extLst>
          </p:nvPr>
        </p:nvGraphicFramePr>
        <p:xfrm>
          <a:off x="6165850" y="4754563"/>
          <a:ext cx="255746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38" name="Formel" r:id="rId12" imgW="1600200" imgH="583920" progId="Equation.3">
                  <p:embed/>
                </p:oleObj>
              </mc:Choice>
              <mc:Fallback>
                <p:oleObj name="Formel" r:id="rId12" imgW="1600200" imgH="583920" progId="Equation.3">
                  <p:embed/>
                  <p:pic>
                    <p:nvPicPr>
                      <p:cNvPr id="0" name="Objekt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5850" y="4754563"/>
                        <a:ext cx="2557463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7" name="Gerade Verbindung mit Pfeil 56"/>
          <p:cNvCxnSpPr/>
          <p:nvPr/>
        </p:nvCxnSpPr>
        <p:spPr bwMode="auto">
          <a:xfrm>
            <a:off x="3048000" y="2209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7162800" y="2362200"/>
            <a:ext cx="2286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mit Pfeil 61"/>
          <p:cNvCxnSpPr/>
          <p:nvPr/>
        </p:nvCxnSpPr>
        <p:spPr bwMode="auto">
          <a:xfrm>
            <a:off x="7696200" y="3429000"/>
            <a:ext cx="1524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mit Pfeil 64"/>
          <p:cNvCxnSpPr/>
          <p:nvPr/>
        </p:nvCxnSpPr>
        <p:spPr bwMode="auto">
          <a:xfrm>
            <a:off x="8001000" y="4419600"/>
            <a:ext cx="762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1964311" y="43434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3412111" y="35052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7696200" y="3352800"/>
            <a:ext cx="1007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Groß für HF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6788841" y="33528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Groß</a:t>
            </a:r>
            <a:endParaRPr lang="de-DE" dirty="0"/>
          </a:p>
        </p:txBody>
      </p:sp>
      <p:sp>
        <p:nvSpPr>
          <p:cNvPr id="58" name="Textfeld 57"/>
          <p:cNvSpPr txBox="1"/>
          <p:nvPr/>
        </p:nvSpPr>
        <p:spPr>
          <a:xfrm>
            <a:off x="6114434" y="3352800"/>
            <a:ext cx="498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klein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>
            <a:off x="5562600" y="3352800"/>
            <a:ext cx="498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klein</a:t>
            </a:r>
            <a:endParaRPr lang="de-DE" dirty="0"/>
          </a:p>
        </p:txBody>
      </p:sp>
      <p:sp>
        <p:nvSpPr>
          <p:cNvPr id="66" name="Ellipse 65"/>
          <p:cNvSpPr/>
          <p:nvPr/>
        </p:nvSpPr>
        <p:spPr bwMode="auto">
          <a:xfrm>
            <a:off x="8229600" y="50292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7086600" y="5867400"/>
            <a:ext cx="1539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Kleiner als ohne RK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6570720" y="5486400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Große T-</a:t>
            </a:r>
            <a:r>
              <a:rPr lang="de-DE" dirty="0" err="1" smtClean="0"/>
              <a:t>Const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850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Bode Diagramm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Zeitkonstanten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cxnSp>
        <p:nvCxnSpPr>
          <p:cNvPr id="51" name="Gerade Verbindung 50"/>
          <p:cNvCxnSpPr/>
          <p:nvPr/>
        </p:nvCxnSpPr>
        <p:spPr bwMode="auto">
          <a:xfrm>
            <a:off x="39624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Gleichschenkliges Dreieck 51"/>
          <p:cNvSpPr/>
          <p:nvPr/>
        </p:nvSpPr>
        <p:spPr bwMode="auto">
          <a:xfrm rot="5400000">
            <a:off x="2974848" y="4187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Ellipse 52"/>
          <p:cNvSpPr/>
          <p:nvPr/>
        </p:nvSpPr>
        <p:spPr bwMode="auto">
          <a:xfrm>
            <a:off x="2895600" y="4572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30480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Rechteck 60"/>
          <p:cNvSpPr/>
          <p:nvPr/>
        </p:nvSpPr>
        <p:spPr bwMode="auto">
          <a:xfrm>
            <a:off x="1600200" y="45720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>
            <a:stCxn id="61" idx="3"/>
          </p:cNvCxnSpPr>
          <p:nvPr/>
        </p:nvCxnSpPr>
        <p:spPr bwMode="auto">
          <a:xfrm>
            <a:off x="1905000" y="4648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>
            <a:endCxn id="61" idx="1"/>
          </p:cNvCxnSpPr>
          <p:nvPr/>
        </p:nvCxnSpPr>
        <p:spPr bwMode="auto">
          <a:xfrm>
            <a:off x="1371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13716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12192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114800" y="3810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2514600" y="3886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>
            <a:stCxn id="53" idx="2"/>
          </p:cNvCxnSpPr>
          <p:nvPr/>
        </p:nvCxnSpPr>
        <p:spPr bwMode="auto">
          <a:xfrm flipH="1">
            <a:off x="2819400" y="4648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28194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Ellipse 79"/>
          <p:cNvSpPr/>
          <p:nvPr/>
        </p:nvSpPr>
        <p:spPr bwMode="auto">
          <a:xfrm>
            <a:off x="26670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mit Pfeil 80"/>
          <p:cNvCxnSpPr/>
          <p:nvPr/>
        </p:nvCxnSpPr>
        <p:spPr bwMode="auto">
          <a:xfrm flipV="1">
            <a:off x="25146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2362200" y="5257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0574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 rot="16200000">
            <a:off x="3200400" y="3505200"/>
            <a:ext cx="304800" cy="609600"/>
            <a:chOff x="1676400" y="1905000"/>
            <a:chExt cx="304800" cy="609600"/>
          </a:xfrm>
        </p:grpSpPr>
        <p:cxnSp>
          <p:nvCxnSpPr>
            <p:cNvPr id="85" name="Gerade Verbindung 84"/>
            <p:cNvCxnSpPr/>
            <p:nvPr/>
          </p:nvCxnSpPr>
          <p:spPr bwMode="auto">
            <a:xfrm>
              <a:off x="1828800" y="1905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1676400" y="213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1676400" y="2209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18288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0" name="Gerade Verbindung 89"/>
          <p:cNvCxnSpPr/>
          <p:nvPr/>
        </p:nvCxnSpPr>
        <p:spPr bwMode="auto">
          <a:xfrm>
            <a:off x="35052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2514600" y="3810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25146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6576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>
            <a:stCxn id="52" idx="3"/>
          </p:cNvCxnSpPr>
          <p:nvPr/>
        </p:nvCxnSpPr>
        <p:spPr bwMode="auto">
          <a:xfrm>
            <a:off x="3048000" y="4645152"/>
            <a:ext cx="3048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2743200" y="5257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Ellipse 98"/>
          <p:cNvSpPr/>
          <p:nvPr/>
        </p:nvSpPr>
        <p:spPr bwMode="auto">
          <a:xfrm>
            <a:off x="35052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0" name="Gerade Verbindung 99"/>
          <p:cNvCxnSpPr/>
          <p:nvPr/>
        </p:nvCxnSpPr>
        <p:spPr bwMode="auto">
          <a:xfrm>
            <a:off x="3657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32004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30480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39624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1148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Ellipse 105"/>
          <p:cNvSpPr/>
          <p:nvPr/>
        </p:nvSpPr>
        <p:spPr bwMode="auto">
          <a:xfrm>
            <a:off x="12192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48032"/>
              </p:ext>
            </p:extLst>
          </p:nvPr>
        </p:nvGraphicFramePr>
        <p:xfrm>
          <a:off x="5029200" y="4953000"/>
          <a:ext cx="255746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50" name="Formel" r:id="rId4" imgW="1600200" imgH="583920" progId="Equation.3">
                  <p:embed/>
                </p:oleObj>
              </mc:Choice>
              <mc:Fallback>
                <p:oleObj name="Formel" r:id="rId4" imgW="160020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953000"/>
                        <a:ext cx="2557463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6" name="Gerade Verbindung mit Pfeil 45"/>
          <p:cNvCxnSpPr/>
          <p:nvPr/>
        </p:nvCxnSpPr>
        <p:spPr bwMode="auto">
          <a:xfrm>
            <a:off x="5029200" y="2895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mit Pfeil 46"/>
          <p:cNvCxnSpPr/>
          <p:nvPr/>
        </p:nvCxnSpPr>
        <p:spPr bwMode="auto">
          <a:xfrm flipV="1">
            <a:off x="5029200" y="762000"/>
            <a:ext cx="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5029200" y="1447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5943600" y="1447800"/>
            <a:ext cx="160020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0" name="Objek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040767"/>
              </p:ext>
            </p:extLst>
          </p:nvPr>
        </p:nvGraphicFramePr>
        <p:xfrm>
          <a:off x="8085138" y="2590800"/>
          <a:ext cx="60325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51" name="Formel" r:id="rId6" imgW="444240" imgH="203040" progId="Equation.3">
                  <p:embed/>
                </p:oleObj>
              </mc:Choice>
              <mc:Fallback>
                <p:oleObj name="Formel" r:id="rId6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5138" y="2590800"/>
                        <a:ext cx="60325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k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9652540"/>
              </p:ext>
            </p:extLst>
          </p:nvPr>
        </p:nvGraphicFramePr>
        <p:xfrm>
          <a:off x="4267200" y="1066800"/>
          <a:ext cx="1223962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52" name="Formel" r:id="rId8" imgW="901440" imgH="203040" progId="Equation.3">
                  <p:embed/>
                </p:oleObj>
              </mc:Choice>
              <mc:Fallback>
                <p:oleObj name="Formel" r:id="rId8" imgW="901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066800"/>
                        <a:ext cx="1223962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6" name="Gerade Verbindung 55"/>
          <p:cNvCxnSpPr/>
          <p:nvPr/>
        </p:nvCxnSpPr>
        <p:spPr bwMode="auto">
          <a:xfrm>
            <a:off x="5943600" y="14478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 flipV="1">
            <a:off x="5029200" y="32004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mit Pfeil 57"/>
          <p:cNvCxnSpPr/>
          <p:nvPr/>
        </p:nvCxnSpPr>
        <p:spPr bwMode="auto">
          <a:xfrm>
            <a:off x="5029200" y="48768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4800600" y="3810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5638800" y="3810000"/>
            <a:ext cx="5334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172200" y="43434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mit Pfeil 64"/>
          <p:cNvCxnSpPr/>
          <p:nvPr/>
        </p:nvCxnSpPr>
        <p:spPr bwMode="auto">
          <a:xfrm flipV="1">
            <a:off x="5029200" y="38100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572000" y="38100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180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6858000" y="43434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90</a:t>
            </a:r>
            <a:endParaRPr lang="de-DE" dirty="0"/>
          </a:p>
        </p:txBody>
      </p:sp>
      <p:cxnSp>
        <p:nvCxnSpPr>
          <p:cNvPr id="68" name="Gerade Verbindung mit Pfeil 67"/>
          <p:cNvCxnSpPr/>
          <p:nvPr/>
        </p:nvCxnSpPr>
        <p:spPr bwMode="auto">
          <a:xfrm flipV="1">
            <a:off x="7543800" y="32766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7543800" y="30480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7315200" y="4343400"/>
            <a:ext cx="5334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flipV="1">
            <a:off x="5334000" y="14478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334000" y="190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graphicFrame>
        <p:nvGraphicFramePr>
          <p:cNvPr id="88" name="Objek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88580"/>
              </p:ext>
            </p:extLst>
          </p:nvPr>
        </p:nvGraphicFramePr>
        <p:xfrm>
          <a:off x="6019800" y="2590800"/>
          <a:ext cx="568325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53" name="Formel" r:id="rId10" imgW="355320" imgH="177480" progId="Equation.3">
                  <p:embed/>
                </p:oleObj>
              </mc:Choice>
              <mc:Fallback>
                <p:oleObj name="Formel" r:id="rId10" imgW="355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90800"/>
                        <a:ext cx="568325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k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921607"/>
              </p:ext>
            </p:extLst>
          </p:nvPr>
        </p:nvGraphicFramePr>
        <p:xfrm>
          <a:off x="7650163" y="2971800"/>
          <a:ext cx="506412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954" name="Formel" r:id="rId12" imgW="317160" imgH="177480" progId="Equation.3">
                  <p:embed/>
                </p:oleObj>
              </mc:Choice>
              <mc:Fallback>
                <p:oleObj name="Formel" r:id="rId12" imgW="3171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0163" y="2971800"/>
                        <a:ext cx="506412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Textfeld 70"/>
          <p:cNvSpPr txBox="1"/>
          <p:nvPr/>
        </p:nvSpPr>
        <p:spPr>
          <a:xfrm>
            <a:off x="1964311" y="43434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412111" y="35052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2" name="Ellipse 1"/>
          <p:cNvSpPr/>
          <p:nvPr/>
        </p:nvSpPr>
        <p:spPr bwMode="auto">
          <a:xfrm>
            <a:off x="7162800" y="5257800"/>
            <a:ext cx="4572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239000" y="6019800"/>
            <a:ext cx="15392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Kleiner als ohne RK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5503920" y="5715000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Große T-</a:t>
            </a:r>
            <a:r>
              <a:rPr lang="de-DE" dirty="0" err="1" smtClean="0"/>
              <a:t>Const</a:t>
            </a:r>
            <a:endParaRPr lang="de-DE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>
            <a:off x="4648200" y="2057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3429000" y="1752600"/>
            <a:ext cx="17471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Große DC Verstärkung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 flipH="1">
            <a:off x="6019800" y="14478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feld 96"/>
          <p:cNvSpPr txBox="1"/>
          <p:nvPr/>
        </p:nvSpPr>
        <p:spPr>
          <a:xfrm>
            <a:off x="5410200" y="1143000"/>
            <a:ext cx="328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Dominante T/Polstelle – bestimmt Signalform</a:t>
            </a:r>
            <a:endParaRPr lang="de-DE" dirty="0"/>
          </a:p>
        </p:txBody>
      </p:sp>
      <p:cxnSp>
        <p:nvCxnSpPr>
          <p:cNvPr id="107" name="Gerade Verbindung mit Pfeil 106"/>
          <p:cNvCxnSpPr/>
          <p:nvPr/>
        </p:nvCxnSpPr>
        <p:spPr bwMode="auto">
          <a:xfrm>
            <a:off x="7620000" y="23622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6679448" y="2057400"/>
            <a:ext cx="21957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Zweite T – bestimmt Stabilität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144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03802C9-69A0-4531-A098-33B987BF6EDB}" type="slidenum">
              <a:rPr lang="de-DE" altLang="de-DE" sz="1400">
                <a:latin typeface="Arial" charset="0"/>
              </a:rPr>
              <a:pPr/>
              <a:t>44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Multiplikation von </a:t>
            </a:r>
            <a:r>
              <a:rPr lang="de-DE" dirty="0" err="1"/>
              <a:t>Cfb</a:t>
            </a:r>
            <a:endParaRPr lang="de-DE" altLang="de-DE" dirty="0" smtClean="0"/>
          </a:p>
        </p:txBody>
      </p:sp>
      <p:sp>
        <p:nvSpPr>
          <p:cNvPr id="29701" name="Line 3"/>
          <p:cNvSpPr>
            <a:spLocks noChangeShapeType="1"/>
          </p:cNvSpPr>
          <p:nvPr/>
        </p:nvSpPr>
        <p:spPr bwMode="auto">
          <a:xfrm>
            <a:off x="2103437" y="3352800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2" name="Line 4"/>
          <p:cNvSpPr>
            <a:spLocks noChangeShapeType="1"/>
          </p:cNvSpPr>
          <p:nvPr/>
        </p:nvSpPr>
        <p:spPr bwMode="auto">
          <a:xfrm>
            <a:off x="2824162" y="3065462"/>
            <a:ext cx="0" cy="5746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3" name="Line 5"/>
          <p:cNvSpPr>
            <a:spLocks noChangeShapeType="1"/>
          </p:cNvSpPr>
          <p:nvPr/>
        </p:nvSpPr>
        <p:spPr bwMode="auto">
          <a:xfrm>
            <a:off x="2895600" y="3065462"/>
            <a:ext cx="0" cy="5746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4" name="Line 6"/>
          <p:cNvSpPr>
            <a:spLocks noChangeShapeType="1"/>
          </p:cNvSpPr>
          <p:nvPr/>
        </p:nvSpPr>
        <p:spPr bwMode="auto">
          <a:xfrm>
            <a:off x="2895600" y="3352800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6" name="Line 8"/>
          <p:cNvSpPr>
            <a:spLocks noChangeShapeType="1"/>
          </p:cNvSpPr>
          <p:nvPr/>
        </p:nvSpPr>
        <p:spPr bwMode="auto">
          <a:xfrm>
            <a:off x="3616325" y="3136900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8" name="Line 10"/>
          <p:cNvSpPr>
            <a:spLocks noChangeShapeType="1"/>
          </p:cNvSpPr>
          <p:nvPr/>
        </p:nvSpPr>
        <p:spPr bwMode="auto">
          <a:xfrm>
            <a:off x="5148263" y="2420938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9" name="Line 11"/>
          <p:cNvSpPr>
            <a:spLocks noChangeShapeType="1"/>
          </p:cNvSpPr>
          <p:nvPr/>
        </p:nvSpPr>
        <p:spPr bwMode="auto">
          <a:xfrm>
            <a:off x="5868988" y="2133600"/>
            <a:ext cx="0" cy="5746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0" name="Line 12"/>
          <p:cNvSpPr>
            <a:spLocks noChangeShapeType="1"/>
          </p:cNvSpPr>
          <p:nvPr/>
        </p:nvSpPr>
        <p:spPr bwMode="auto">
          <a:xfrm>
            <a:off x="5940425" y="2133600"/>
            <a:ext cx="0" cy="5746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1" name="Line 13"/>
          <p:cNvSpPr>
            <a:spLocks noChangeShapeType="1"/>
          </p:cNvSpPr>
          <p:nvPr/>
        </p:nvSpPr>
        <p:spPr bwMode="auto">
          <a:xfrm>
            <a:off x="5940425" y="2420938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3" name="Line 15"/>
          <p:cNvSpPr>
            <a:spLocks noChangeShapeType="1"/>
          </p:cNvSpPr>
          <p:nvPr/>
        </p:nvSpPr>
        <p:spPr bwMode="auto">
          <a:xfrm>
            <a:off x="5651500" y="2924175"/>
            <a:ext cx="0" cy="8651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4" name="Line 16"/>
          <p:cNvSpPr>
            <a:spLocks noChangeShapeType="1"/>
          </p:cNvSpPr>
          <p:nvPr/>
        </p:nvSpPr>
        <p:spPr bwMode="auto">
          <a:xfrm>
            <a:off x="5651500" y="2924175"/>
            <a:ext cx="649288" cy="4333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5" name="Line 17"/>
          <p:cNvSpPr>
            <a:spLocks noChangeShapeType="1"/>
          </p:cNvSpPr>
          <p:nvPr/>
        </p:nvSpPr>
        <p:spPr bwMode="auto">
          <a:xfrm flipV="1">
            <a:off x="5651500" y="3357563"/>
            <a:ext cx="649288" cy="4333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7" name="Line 19"/>
          <p:cNvSpPr>
            <a:spLocks noChangeShapeType="1"/>
          </p:cNvSpPr>
          <p:nvPr/>
        </p:nvSpPr>
        <p:spPr bwMode="auto">
          <a:xfrm>
            <a:off x="6659563" y="2420938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8" name="Line 20"/>
          <p:cNvSpPr>
            <a:spLocks noChangeShapeType="1"/>
          </p:cNvSpPr>
          <p:nvPr/>
        </p:nvSpPr>
        <p:spPr bwMode="auto">
          <a:xfrm>
            <a:off x="5148263" y="2420938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9" name="Line 21"/>
          <p:cNvSpPr>
            <a:spLocks noChangeShapeType="1"/>
          </p:cNvSpPr>
          <p:nvPr/>
        </p:nvSpPr>
        <p:spPr bwMode="auto">
          <a:xfrm>
            <a:off x="5148263" y="3357563"/>
            <a:ext cx="50323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23" name="Text Box 25"/>
          <p:cNvSpPr txBox="1">
            <a:spLocks noChangeArrowheads="1"/>
          </p:cNvSpPr>
          <p:nvPr/>
        </p:nvSpPr>
        <p:spPr bwMode="auto">
          <a:xfrm>
            <a:off x="2901950" y="3443287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C</a:t>
            </a:r>
          </a:p>
        </p:txBody>
      </p:sp>
      <p:sp>
        <p:nvSpPr>
          <p:cNvPr id="29727" name="Text Box 29"/>
          <p:cNvSpPr txBox="1">
            <a:spLocks noChangeArrowheads="1"/>
          </p:cNvSpPr>
          <p:nvPr/>
        </p:nvSpPr>
        <p:spPr bwMode="auto">
          <a:xfrm>
            <a:off x="5624513" y="3213100"/>
            <a:ext cx="3317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-A</a:t>
            </a:r>
          </a:p>
        </p:txBody>
      </p:sp>
      <p:sp>
        <p:nvSpPr>
          <p:cNvPr id="29730" name="Text Box 32"/>
          <p:cNvSpPr txBox="1">
            <a:spLocks noChangeArrowheads="1"/>
          </p:cNvSpPr>
          <p:nvPr/>
        </p:nvSpPr>
        <p:spPr bwMode="auto">
          <a:xfrm>
            <a:off x="5946775" y="2152650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C</a:t>
            </a: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6324600" y="3352800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3" name="Rechteck 42"/>
          <p:cNvSpPr/>
          <p:nvPr/>
        </p:nvSpPr>
        <p:spPr bwMode="auto">
          <a:xfrm>
            <a:off x="1236089" y="3276600"/>
            <a:ext cx="304800" cy="152400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4" name="Gerade Verbindung 43"/>
          <p:cNvCxnSpPr>
            <a:stCxn id="43" idx="3"/>
          </p:cNvCxnSpPr>
          <p:nvPr/>
        </p:nvCxnSpPr>
        <p:spPr bwMode="auto">
          <a:xfrm>
            <a:off x="1540889" y="3352800"/>
            <a:ext cx="609600" cy="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>
            <a:endCxn id="43" idx="1"/>
          </p:cNvCxnSpPr>
          <p:nvPr/>
        </p:nvCxnSpPr>
        <p:spPr bwMode="auto">
          <a:xfrm>
            <a:off x="1007489" y="3352800"/>
            <a:ext cx="228600" cy="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600200" y="3048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sp>
        <p:nvSpPr>
          <p:cNvPr id="47" name="Rechteck 46"/>
          <p:cNvSpPr/>
          <p:nvPr/>
        </p:nvSpPr>
        <p:spPr bwMode="auto">
          <a:xfrm>
            <a:off x="4284089" y="3276600"/>
            <a:ext cx="304800" cy="152400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8" name="Gerade Verbindung 47"/>
          <p:cNvCxnSpPr>
            <a:stCxn id="47" idx="3"/>
          </p:cNvCxnSpPr>
          <p:nvPr/>
        </p:nvCxnSpPr>
        <p:spPr bwMode="auto">
          <a:xfrm>
            <a:off x="4588889" y="3352800"/>
            <a:ext cx="609600" cy="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>
            <a:endCxn id="47" idx="1"/>
          </p:cNvCxnSpPr>
          <p:nvPr/>
        </p:nvCxnSpPr>
        <p:spPr bwMode="auto">
          <a:xfrm>
            <a:off x="4055489" y="3352800"/>
            <a:ext cx="228600" cy="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feld 52"/>
          <p:cNvSpPr txBox="1"/>
          <p:nvPr/>
        </p:nvSpPr>
        <p:spPr>
          <a:xfrm>
            <a:off x="4648200" y="3048000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1639422" y="4038600"/>
            <a:ext cx="6740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 = RC</a:t>
            </a:r>
            <a:endParaRPr lang="de-DE" dirty="0"/>
          </a:p>
        </p:txBody>
      </p:sp>
      <p:sp>
        <p:nvSpPr>
          <p:cNvPr id="55" name="Textfeld 54"/>
          <p:cNvSpPr txBox="1"/>
          <p:nvPr/>
        </p:nvSpPr>
        <p:spPr>
          <a:xfrm>
            <a:off x="4872049" y="4038600"/>
            <a:ext cx="835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 = R*AC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91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03802C9-69A0-4531-A098-33B987BF6EDB}" type="slidenum">
              <a:rPr lang="de-DE" altLang="de-DE" sz="1400">
                <a:latin typeface="Arial" charset="0"/>
              </a:rPr>
              <a:pPr/>
              <a:t>45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Millereffekt</a:t>
            </a:r>
            <a:endParaRPr lang="de-DE" altLang="de-DE" dirty="0" smtClean="0"/>
          </a:p>
        </p:txBody>
      </p:sp>
      <p:sp>
        <p:nvSpPr>
          <p:cNvPr id="29701" name="Line 3"/>
          <p:cNvSpPr>
            <a:spLocks noChangeShapeType="1"/>
          </p:cNvSpPr>
          <p:nvPr/>
        </p:nvSpPr>
        <p:spPr bwMode="auto">
          <a:xfrm>
            <a:off x="1403350" y="2420938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2" name="Line 4"/>
          <p:cNvSpPr>
            <a:spLocks noChangeShapeType="1"/>
          </p:cNvSpPr>
          <p:nvPr/>
        </p:nvSpPr>
        <p:spPr bwMode="auto">
          <a:xfrm>
            <a:off x="2124075" y="2133600"/>
            <a:ext cx="0" cy="5746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3" name="Line 5"/>
          <p:cNvSpPr>
            <a:spLocks noChangeShapeType="1"/>
          </p:cNvSpPr>
          <p:nvPr/>
        </p:nvSpPr>
        <p:spPr bwMode="auto">
          <a:xfrm>
            <a:off x="2195513" y="2133600"/>
            <a:ext cx="0" cy="5746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4" name="Line 6"/>
          <p:cNvSpPr>
            <a:spLocks noChangeShapeType="1"/>
          </p:cNvSpPr>
          <p:nvPr/>
        </p:nvSpPr>
        <p:spPr bwMode="auto">
          <a:xfrm>
            <a:off x="2195513" y="2420938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5" name="Line 7"/>
          <p:cNvSpPr>
            <a:spLocks noChangeShapeType="1"/>
          </p:cNvSpPr>
          <p:nvPr/>
        </p:nvSpPr>
        <p:spPr bwMode="auto">
          <a:xfrm>
            <a:off x="1042988" y="2420938"/>
            <a:ext cx="28733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6" name="Line 8"/>
          <p:cNvSpPr>
            <a:spLocks noChangeShapeType="1"/>
          </p:cNvSpPr>
          <p:nvPr/>
        </p:nvSpPr>
        <p:spPr bwMode="auto">
          <a:xfrm>
            <a:off x="2916238" y="2205038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29707" name="Object 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534804"/>
              </p:ext>
            </p:extLst>
          </p:nvPr>
        </p:nvGraphicFramePr>
        <p:xfrm>
          <a:off x="825500" y="3200400"/>
          <a:ext cx="12160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577" name="Formel" r:id="rId3" imgW="609480" imgH="393480" progId="Equation.3">
                  <p:embed/>
                </p:oleObj>
              </mc:Choice>
              <mc:Fallback>
                <p:oleObj name="Formel" r:id="rId3" imgW="609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3200400"/>
                        <a:ext cx="1216025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8" name="Line 10"/>
          <p:cNvSpPr>
            <a:spLocks noChangeShapeType="1"/>
          </p:cNvSpPr>
          <p:nvPr/>
        </p:nvSpPr>
        <p:spPr bwMode="auto">
          <a:xfrm>
            <a:off x="5148263" y="2420938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9" name="Line 11"/>
          <p:cNvSpPr>
            <a:spLocks noChangeShapeType="1"/>
          </p:cNvSpPr>
          <p:nvPr/>
        </p:nvSpPr>
        <p:spPr bwMode="auto">
          <a:xfrm>
            <a:off x="5868988" y="2133600"/>
            <a:ext cx="0" cy="5746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0" name="Line 12"/>
          <p:cNvSpPr>
            <a:spLocks noChangeShapeType="1"/>
          </p:cNvSpPr>
          <p:nvPr/>
        </p:nvSpPr>
        <p:spPr bwMode="auto">
          <a:xfrm>
            <a:off x="5940425" y="2133600"/>
            <a:ext cx="0" cy="5746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1" name="Line 13"/>
          <p:cNvSpPr>
            <a:spLocks noChangeShapeType="1"/>
          </p:cNvSpPr>
          <p:nvPr/>
        </p:nvSpPr>
        <p:spPr bwMode="auto">
          <a:xfrm>
            <a:off x="5940425" y="2420938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2" name="Line 14"/>
          <p:cNvSpPr>
            <a:spLocks noChangeShapeType="1"/>
          </p:cNvSpPr>
          <p:nvPr/>
        </p:nvSpPr>
        <p:spPr bwMode="auto">
          <a:xfrm>
            <a:off x="4427538" y="3357563"/>
            <a:ext cx="50323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3" name="Line 15"/>
          <p:cNvSpPr>
            <a:spLocks noChangeShapeType="1"/>
          </p:cNvSpPr>
          <p:nvPr/>
        </p:nvSpPr>
        <p:spPr bwMode="auto">
          <a:xfrm>
            <a:off x="5651500" y="2924175"/>
            <a:ext cx="0" cy="8651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4" name="Line 16"/>
          <p:cNvSpPr>
            <a:spLocks noChangeShapeType="1"/>
          </p:cNvSpPr>
          <p:nvPr/>
        </p:nvSpPr>
        <p:spPr bwMode="auto">
          <a:xfrm>
            <a:off x="5651500" y="2924175"/>
            <a:ext cx="649288" cy="4333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5" name="Line 17"/>
          <p:cNvSpPr>
            <a:spLocks noChangeShapeType="1"/>
          </p:cNvSpPr>
          <p:nvPr/>
        </p:nvSpPr>
        <p:spPr bwMode="auto">
          <a:xfrm flipV="1">
            <a:off x="5651500" y="3357563"/>
            <a:ext cx="649288" cy="4333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7" name="Line 19"/>
          <p:cNvSpPr>
            <a:spLocks noChangeShapeType="1"/>
          </p:cNvSpPr>
          <p:nvPr/>
        </p:nvSpPr>
        <p:spPr bwMode="auto">
          <a:xfrm>
            <a:off x="6659563" y="2420938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8" name="Line 20"/>
          <p:cNvSpPr>
            <a:spLocks noChangeShapeType="1"/>
          </p:cNvSpPr>
          <p:nvPr/>
        </p:nvSpPr>
        <p:spPr bwMode="auto">
          <a:xfrm>
            <a:off x="5148263" y="2420938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9" name="Line 21"/>
          <p:cNvSpPr>
            <a:spLocks noChangeShapeType="1"/>
          </p:cNvSpPr>
          <p:nvPr/>
        </p:nvSpPr>
        <p:spPr bwMode="auto">
          <a:xfrm>
            <a:off x="5148263" y="3357563"/>
            <a:ext cx="50323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20" name="Text Box 22"/>
          <p:cNvSpPr txBox="1">
            <a:spLocks noChangeArrowheads="1"/>
          </p:cNvSpPr>
          <p:nvPr/>
        </p:nvSpPr>
        <p:spPr bwMode="auto">
          <a:xfrm>
            <a:off x="5091113" y="3448050"/>
            <a:ext cx="4048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Uin</a:t>
            </a:r>
          </a:p>
        </p:txBody>
      </p:sp>
      <p:sp>
        <p:nvSpPr>
          <p:cNvPr id="29721" name="Text Box 23"/>
          <p:cNvSpPr txBox="1">
            <a:spLocks noChangeArrowheads="1"/>
          </p:cNvSpPr>
          <p:nvPr/>
        </p:nvSpPr>
        <p:spPr bwMode="auto">
          <a:xfrm>
            <a:off x="7543800" y="3352800"/>
            <a:ext cx="5032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/>
              <a:t>Uout</a:t>
            </a:r>
            <a:endParaRPr lang="de-DE" altLang="de-DE" dirty="0"/>
          </a:p>
        </p:txBody>
      </p:sp>
      <p:sp>
        <p:nvSpPr>
          <p:cNvPr id="29723" name="Text Box 25"/>
          <p:cNvSpPr txBox="1">
            <a:spLocks noChangeArrowheads="1"/>
          </p:cNvSpPr>
          <p:nvPr/>
        </p:nvSpPr>
        <p:spPr bwMode="auto">
          <a:xfrm>
            <a:off x="2201863" y="2511425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C</a:t>
            </a:r>
          </a:p>
        </p:txBody>
      </p:sp>
      <p:sp>
        <p:nvSpPr>
          <p:cNvPr id="29724" name="Rectangle 26"/>
          <p:cNvSpPr>
            <a:spLocks noChangeArrowheads="1"/>
          </p:cNvSpPr>
          <p:nvPr/>
        </p:nvSpPr>
        <p:spPr bwMode="auto">
          <a:xfrm>
            <a:off x="468313" y="2060575"/>
            <a:ext cx="576262" cy="720725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LC</a:t>
            </a:r>
          </a:p>
          <a:p>
            <a:r>
              <a:rPr lang="de-DE" altLang="de-DE"/>
              <a:t>Meter</a:t>
            </a:r>
          </a:p>
        </p:txBody>
      </p:sp>
      <p:sp>
        <p:nvSpPr>
          <p:cNvPr id="29725" name="Text Box 27"/>
          <p:cNvSpPr txBox="1">
            <a:spLocks noChangeArrowheads="1"/>
          </p:cNvSpPr>
          <p:nvPr/>
        </p:nvSpPr>
        <p:spPr bwMode="auto">
          <a:xfrm>
            <a:off x="663575" y="229552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9726" name="Rectangle 28"/>
          <p:cNvSpPr>
            <a:spLocks noChangeArrowheads="1"/>
          </p:cNvSpPr>
          <p:nvPr/>
        </p:nvSpPr>
        <p:spPr bwMode="auto">
          <a:xfrm>
            <a:off x="3708400" y="2997200"/>
            <a:ext cx="576263" cy="720725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LC</a:t>
            </a:r>
          </a:p>
          <a:p>
            <a:r>
              <a:rPr lang="de-DE" altLang="de-DE"/>
              <a:t>Meter</a:t>
            </a:r>
          </a:p>
        </p:txBody>
      </p:sp>
      <p:sp>
        <p:nvSpPr>
          <p:cNvPr id="29727" name="Text Box 29"/>
          <p:cNvSpPr txBox="1">
            <a:spLocks noChangeArrowheads="1"/>
          </p:cNvSpPr>
          <p:nvPr/>
        </p:nvSpPr>
        <p:spPr bwMode="auto">
          <a:xfrm>
            <a:off x="5624513" y="3213100"/>
            <a:ext cx="3317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-A</a:t>
            </a:r>
          </a:p>
        </p:txBody>
      </p:sp>
      <p:sp>
        <p:nvSpPr>
          <p:cNvPr id="29728" name="AutoShape 30"/>
          <p:cNvSpPr>
            <a:spLocks noChangeArrowheads="1"/>
          </p:cNvSpPr>
          <p:nvPr/>
        </p:nvSpPr>
        <p:spPr bwMode="auto">
          <a:xfrm>
            <a:off x="684213" y="1268413"/>
            <a:ext cx="914400" cy="609600"/>
          </a:xfrm>
          <a:prstGeom prst="wedgeEllipseCallout">
            <a:avLst>
              <a:gd name="adj1" fmla="val -43750"/>
              <a:gd name="adj2" fmla="val 7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C</a:t>
            </a:r>
          </a:p>
        </p:txBody>
      </p:sp>
      <p:sp>
        <p:nvSpPr>
          <p:cNvPr id="29729" name="AutoShape 31"/>
          <p:cNvSpPr>
            <a:spLocks noChangeArrowheads="1"/>
          </p:cNvSpPr>
          <p:nvPr/>
        </p:nvSpPr>
        <p:spPr bwMode="auto">
          <a:xfrm>
            <a:off x="3810000" y="2209800"/>
            <a:ext cx="1257300" cy="609600"/>
          </a:xfrm>
          <a:prstGeom prst="wedgeEllipseCallout">
            <a:avLst>
              <a:gd name="adj1" fmla="val -43750"/>
              <a:gd name="adj2" fmla="val 7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(1+A)C</a:t>
            </a:r>
          </a:p>
        </p:txBody>
      </p:sp>
      <p:sp>
        <p:nvSpPr>
          <p:cNvPr id="29730" name="Text Box 32"/>
          <p:cNvSpPr txBox="1">
            <a:spLocks noChangeArrowheads="1"/>
          </p:cNvSpPr>
          <p:nvPr/>
        </p:nvSpPr>
        <p:spPr bwMode="auto">
          <a:xfrm>
            <a:off x="5946775" y="2152650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C</a:t>
            </a:r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1371600" y="220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440393"/>
              </p:ext>
            </p:extLst>
          </p:nvPr>
        </p:nvGraphicFramePr>
        <p:xfrm>
          <a:off x="5715000" y="1143000"/>
          <a:ext cx="12160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578" name="Formel" r:id="rId5" imgW="609480" imgH="393480" progId="Equation.3">
                  <p:embed/>
                </p:oleObj>
              </mc:Choice>
              <mc:Fallback>
                <p:oleObj name="Formel" r:id="rId5" imgW="609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143000"/>
                        <a:ext cx="1216025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Gerade Verbindung mit Pfeil 4"/>
          <p:cNvCxnSpPr/>
          <p:nvPr/>
        </p:nvCxnSpPr>
        <p:spPr bwMode="auto">
          <a:xfrm flipV="1">
            <a:off x="5257800" y="3200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8229600" y="33528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 flipV="1">
            <a:off x="17526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257800" y="3200400"/>
            <a:ext cx="2971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6324600" y="3352800"/>
            <a:ext cx="213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5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043293"/>
              </p:ext>
            </p:extLst>
          </p:nvPr>
        </p:nvGraphicFramePr>
        <p:xfrm>
          <a:off x="4724400" y="3657600"/>
          <a:ext cx="674687" cy="619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579" name="Formel" r:id="rId7" imgW="457200" imgH="419040" progId="Equation.3">
                  <p:embed/>
                </p:oleObj>
              </mc:Choice>
              <mc:Fallback>
                <p:oleObj name="Formel" r:id="rId7" imgW="4572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657600"/>
                        <a:ext cx="674687" cy="6195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3997"/>
              </p:ext>
            </p:extLst>
          </p:nvPr>
        </p:nvGraphicFramePr>
        <p:xfrm>
          <a:off x="7667625" y="2743200"/>
          <a:ext cx="9048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580" name="Formel" r:id="rId9" imgW="711000" imgH="419040" progId="Equation.3">
                  <p:embed/>
                </p:oleObj>
              </mc:Choice>
              <mc:Fallback>
                <p:oleObj name="Formel" r:id="rId9" imgW="7110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2743200"/>
                        <a:ext cx="9048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Gerade Verbindung mit Pfeil 16"/>
          <p:cNvCxnSpPr/>
          <p:nvPr/>
        </p:nvCxnSpPr>
        <p:spPr bwMode="auto">
          <a:xfrm flipH="1">
            <a:off x="5486400" y="2057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5715000" y="1752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1752600" y="2514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419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03802C9-69A0-4531-A098-33B987BF6EDB}" type="slidenum">
              <a:rPr lang="de-DE" altLang="de-DE" sz="1400">
                <a:latin typeface="Arial" charset="0"/>
              </a:rPr>
              <a:pPr/>
              <a:t>46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mtClean="0"/>
              <a:t>Millereffekt</a:t>
            </a:r>
          </a:p>
        </p:txBody>
      </p:sp>
      <p:sp>
        <p:nvSpPr>
          <p:cNvPr id="29708" name="Line 10"/>
          <p:cNvSpPr>
            <a:spLocks noChangeShapeType="1"/>
          </p:cNvSpPr>
          <p:nvPr/>
        </p:nvSpPr>
        <p:spPr bwMode="auto">
          <a:xfrm>
            <a:off x="5148263" y="2420938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9" name="Line 11"/>
          <p:cNvSpPr>
            <a:spLocks noChangeShapeType="1"/>
          </p:cNvSpPr>
          <p:nvPr/>
        </p:nvSpPr>
        <p:spPr bwMode="auto">
          <a:xfrm>
            <a:off x="5868988" y="2133600"/>
            <a:ext cx="0" cy="5746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0" name="Line 12"/>
          <p:cNvSpPr>
            <a:spLocks noChangeShapeType="1"/>
          </p:cNvSpPr>
          <p:nvPr/>
        </p:nvSpPr>
        <p:spPr bwMode="auto">
          <a:xfrm>
            <a:off x="5940425" y="2133600"/>
            <a:ext cx="0" cy="5746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1" name="Line 13"/>
          <p:cNvSpPr>
            <a:spLocks noChangeShapeType="1"/>
          </p:cNvSpPr>
          <p:nvPr/>
        </p:nvSpPr>
        <p:spPr bwMode="auto">
          <a:xfrm>
            <a:off x="5940425" y="2420938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3" name="Line 15"/>
          <p:cNvSpPr>
            <a:spLocks noChangeShapeType="1"/>
          </p:cNvSpPr>
          <p:nvPr/>
        </p:nvSpPr>
        <p:spPr bwMode="auto">
          <a:xfrm>
            <a:off x="5651500" y="2924175"/>
            <a:ext cx="0" cy="8651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4" name="Line 16"/>
          <p:cNvSpPr>
            <a:spLocks noChangeShapeType="1"/>
          </p:cNvSpPr>
          <p:nvPr/>
        </p:nvSpPr>
        <p:spPr bwMode="auto">
          <a:xfrm>
            <a:off x="5651500" y="2924175"/>
            <a:ext cx="649288" cy="4333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5" name="Line 17"/>
          <p:cNvSpPr>
            <a:spLocks noChangeShapeType="1"/>
          </p:cNvSpPr>
          <p:nvPr/>
        </p:nvSpPr>
        <p:spPr bwMode="auto">
          <a:xfrm flipV="1">
            <a:off x="5651500" y="3357563"/>
            <a:ext cx="649288" cy="4333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7" name="Line 19"/>
          <p:cNvSpPr>
            <a:spLocks noChangeShapeType="1"/>
          </p:cNvSpPr>
          <p:nvPr/>
        </p:nvSpPr>
        <p:spPr bwMode="auto">
          <a:xfrm>
            <a:off x="6659563" y="2420938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8" name="Line 20"/>
          <p:cNvSpPr>
            <a:spLocks noChangeShapeType="1"/>
          </p:cNvSpPr>
          <p:nvPr/>
        </p:nvSpPr>
        <p:spPr bwMode="auto">
          <a:xfrm>
            <a:off x="5148263" y="2420938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19" name="Line 21"/>
          <p:cNvSpPr>
            <a:spLocks noChangeShapeType="1"/>
          </p:cNvSpPr>
          <p:nvPr/>
        </p:nvSpPr>
        <p:spPr bwMode="auto">
          <a:xfrm>
            <a:off x="5148263" y="3357563"/>
            <a:ext cx="50323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27" name="Text Box 29"/>
          <p:cNvSpPr txBox="1">
            <a:spLocks noChangeArrowheads="1"/>
          </p:cNvSpPr>
          <p:nvPr/>
        </p:nvSpPr>
        <p:spPr bwMode="auto">
          <a:xfrm>
            <a:off x="5624513" y="3213100"/>
            <a:ext cx="3317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-A</a:t>
            </a:r>
          </a:p>
        </p:txBody>
      </p:sp>
      <p:sp>
        <p:nvSpPr>
          <p:cNvPr id="29730" name="Text Box 32"/>
          <p:cNvSpPr txBox="1">
            <a:spLocks noChangeArrowheads="1"/>
          </p:cNvSpPr>
          <p:nvPr/>
        </p:nvSpPr>
        <p:spPr bwMode="auto">
          <a:xfrm>
            <a:off x="5946775" y="2152650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C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endParaRPr lang="de-DE"/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>
            <a:off x="6324600" y="3352800"/>
            <a:ext cx="50323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" name="Line 10"/>
          <p:cNvSpPr>
            <a:spLocks noChangeShapeType="1"/>
          </p:cNvSpPr>
          <p:nvPr/>
        </p:nvSpPr>
        <p:spPr bwMode="auto">
          <a:xfrm rot="5400000">
            <a:off x="7623174" y="4673601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" name="Line 11"/>
          <p:cNvSpPr>
            <a:spLocks noChangeShapeType="1"/>
          </p:cNvSpPr>
          <p:nvPr/>
        </p:nvSpPr>
        <p:spPr bwMode="auto">
          <a:xfrm rot="5400000">
            <a:off x="7983537" y="4746626"/>
            <a:ext cx="0" cy="574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 rot="5400000">
            <a:off x="7983537" y="4818063"/>
            <a:ext cx="0" cy="574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7" name="Line 13"/>
          <p:cNvSpPr>
            <a:spLocks noChangeShapeType="1"/>
          </p:cNvSpPr>
          <p:nvPr/>
        </p:nvSpPr>
        <p:spPr bwMode="auto">
          <a:xfrm rot="5400000">
            <a:off x="7623174" y="5465763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" name="Text Box 32"/>
          <p:cNvSpPr txBox="1">
            <a:spLocks noChangeArrowheads="1"/>
          </p:cNvSpPr>
          <p:nvPr/>
        </p:nvSpPr>
        <p:spPr bwMode="auto">
          <a:xfrm>
            <a:off x="8000999" y="4694238"/>
            <a:ext cx="6848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C(A+1)</a:t>
            </a:r>
            <a:endParaRPr lang="de-DE" altLang="de-DE" dirty="0"/>
          </a:p>
        </p:txBody>
      </p:sp>
      <p:sp>
        <p:nvSpPr>
          <p:cNvPr id="53" name="Rechteck 52"/>
          <p:cNvSpPr/>
          <p:nvPr/>
        </p:nvSpPr>
        <p:spPr bwMode="auto">
          <a:xfrm>
            <a:off x="4267200" y="32766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>
            <a:stCxn id="53" idx="3"/>
          </p:cNvCxnSpPr>
          <p:nvPr/>
        </p:nvCxnSpPr>
        <p:spPr bwMode="auto">
          <a:xfrm>
            <a:off x="4572000" y="3352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>
            <a:endCxn id="53" idx="1"/>
          </p:cNvCxnSpPr>
          <p:nvPr/>
        </p:nvCxnSpPr>
        <p:spPr bwMode="auto">
          <a:xfrm>
            <a:off x="4038600" y="3352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echteck 55"/>
          <p:cNvSpPr/>
          <p:nvPr/>
        </p:nvSpPr>
        <p:spPr bwMode="auto">
          <a:xfrm>
            <a:off x="7009402" y="4237038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56"/>
          <p:cNvCxnSpPr>
            <a:stCxn id="56" idx="3"/>
          </p:cNvCxnSpPr>
          <p:nvPr/>
        </p:nvCxnSpPr>
        <p:spPr bwMode="auto">
          <a:xfrm>
            <a:off x="7314202" y="4313238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>
            <a:endCxn id="56" idx="1"/>
          </p:cNvCxnSpPr>
          <p:nvPr/>
        </p:nvCxnSpPr>
        <p:spPr bwMode="auto">
          <a:xfrm>
            <a:off x="6780802" y="4313238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6324600" y="3581400"/>
            <a:ext cx="1033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ym typeface="Wingdings" panose="05000000000000000000" pitchFamily="2" charset="2"/>
              </a:rPr>
              <a:t>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87359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03802C9-69A0-4531-A098-33B987BF6EDB}" type="slidenum">
              <a:rPr lang="de-DE" altLang="de-DE" sz="1400">
                <a:latin typeface="Arial" charset="0"/>
              </a:rPr>
              <a:pPr/>
              <a:t>47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Millereffekt</a:t>
            </a:r>
            <a:endParaRPr lang="de-DE" altLang="de-DE" dirty="0" smtClean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endParaRPr lang="de-DE"/>
          </a:p>
        </p:txBody>
      </p:sp>
      <p:sp>
        <p:nvSpPr>
          <p:cNvPr id="29" name="Gleichschenkliges Dreieck 28"/>
          <p:cNvSpPr/>
          <p:nvPr/>
        </p:nvSpPr>
        <p:spPr bwMode="auto">
          <a:xfrm rot="5400000">
            <a:off x="1447800" y="21336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762000" y="2971800"/>
            <a:ext cx="6096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31"/>
          <p:cNvCxnSpPr>
            <a:endCxn id="31" idx="0"/>
          </p:cNvCxnSpPr>
          <p:nvPr/>
        </p:nvCxnSpPr>
        <p:spPr bwMode="auto">
          <a:xfrm>
            <a:off x="10668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1371600" y="2667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762000" y="26670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838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2514600" y="2590800"/>
            <a:ext cx="152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762000" y="3276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0668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14478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 flipH="1">
            <a:off x="1066800" y="3429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25908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066800" y="3276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1066800" y="1524000"/>
            <a:ext cx="0" cy="9144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Gleichschenkliges Dreieck 58"/>
          <p:cNvSpPr/>
          <p:nvPr/>
        </p:nvSpPr>
        <p:spPr bwMode="auto">
          <a:xfrm rot="5400000">
            <a:off x="3962400" y="21336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Rechteck 59"/>
          <p:cNvSpPr/>
          <p:nvPr/>
        </p:nvSpPr>
        <p:spPr bwMode="auto">
          <a:xfrm>
            <a:off x="3276600" y="2971800"/>
            <a:ext cx="609600" cy="457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60"/>
          <p:cNvCxnSpPr/>
          <p:nvPr/>
        </p:nvCxnSpPr>
        <p:spPr bwMode="auto">
          <a:xfrm>
            <a:off x="3581400" y="2590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8862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276600" y="2667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33528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029200" y="2590800"/>
            <a:ext cx="152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76600" y="3429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814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Ellipse 67"/>
          <p:cNvSpPr/>
          <p:nvPr/>
        </p:nvSpPr>
        <p:spPr bwMode="auto">
          <a:xfrm>
            <a:off x="39624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9" name="Gerade Verbindung 68"/>
          <p:cNvCxnSpPr/>
          <p:nvPr/>
        </p:nvCxnSpPr>
        <p:spPr bwMode="auto">
          <a:xfrm flipH="1">
            <a:off x="3581400" y="35814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5181600" y="25908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3581400" y="3429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>
            <a:off x="3581400" y="1524000"/>
            <a:ext cx="0" cy="9144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Gleichschenkliges Dreieck 74"/>
          <p:cNvSpPr/>
          <p:nvPr/>
        </p:nvSpPr>
        <p:spPr bwMode="auto">
          <a:xfrm rot="5400000">
            <a:off x="6477000" y="21336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Rechteck 75"/>
          <p:cNvSpPr/>
          <p:nvPr/>
        </p:nvSpPr>
        <p:spPr bwMode="auto">
          <a:xfrm>
            <a:off x="5791200" y="2971800"/>
            <a:ext cx="609600" cy="609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6096000" y="2590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400800" y="2667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5791200" y="2667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58674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7543800" y="2590800"/>
            <a:ext cx="152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5791200" y="3581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6096000" y="2590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Ellipse 83"/>
          <p:cNvSpPr/>
          <p:nvPr/>
        </p:nvSpPr>
        <p:spPr bwMode="auto">
          <a:xfrm>
            <a:off x="6477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5" name="Gerade Verbindung 84"/>
          <p:cNvCxnSpPr/>
          <p:nvPr/>
        </p:nvCxnSpPr>
        <p:spPr bwMode="auto">
          <a:xfrm flipH="1">
            <a:off x="6096000" y="3733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76962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096000" y="3581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mit Pfeil 87"/>
          <p:cNvCxnSpPr/>
          <p:nvPr/>
        </p:nvCxnSpPr>
        <p:spPr bwMode="auto">
          <a:xfrm>
            <a:off x="6096000" y="1524000"/>
            <a:ext cx="0" cy="9144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Gleichschenkliges Dreieck 97"/>
          <p:cNvSpPr/>
          <p:nvPr/>
        </p:nvSpPr>
        <p:spPr bwMode="auto">
          <a:xfrm rot="5400000">
            <a:off x="1447800" y="42672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762000" y="5105400"/>
            <a:ext cx="6096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0" name="Gerade Verbindung 99"/>
          <p:cNvCxnSpPr>
            <a:endCxn id="99" idx="0"/>
          </p:cNvCxnSpPr>
          <p:nvPr/>
        </p:nvCxnSpPr>
        <p:spPr bwMode="auto">
          <a:xfrm>
            <a:off x="10668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371600" y="4800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762000" y="4800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838200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2514600" y="4724400"/>
            <a:ext cx="152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762000" y="5867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10668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Ellipse 106"/>
          <p:cNvSpPr/>
          <p:nvPr/>
        </p:nvSpPr>
        <p:spPr bwMode="auto">
          <a:xfrm>
            <a:off x="14478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 flipH="1">
            <a:off x="1066800" y="6019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2667000" y="47244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>
            <a:stCxn id="99" idx="2"/>
          </p:cNvCxnSpPr>
          <p:nvPr/>
        </p:nvCxnSpPr>
        <p:spPr bwMode="auto">
          <a:xfrm>
            <a:off x="1066800" y="5867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mit Pfeil 110"/>
          <p:cNvCxnSpPr/>
          <p:nvPr/>
        </p:nvCxnSpPr>
        <p:spPr bwMode="auto">
          <a:xfrm>
            <a:off x="1066800" y="3657600"/>
            <a:ext cx="0" cy="9144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Gleichschenkliges Dreieck 116"/>
          <p:cNvSpPr/>
          <p:nvPr/>
        </p:nvSpPr>
        <p:spPr bwMode="auto">
          <a:xfrm rot="5400000">
            <a:off x="3962400" y="4267200"/>
            <a:ext cx="12192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8" name="Rechteck 117"/>
          <p:cNvSpPr/>
          <p:nvPr/>
        </p:nvSpPr>
        <p:spPr bwMode="auto">
          <a:xfrm>
            <a:off x="3276600" y="5105400"/>
            <a:ext cx="609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9" name="Gerade Verbindung 118"/>
          <p:cNvCxnSpPr/>
          <p:nvPr/>
        </p:nvCxnSpPr>
        <p:spPr bwMode="auto">
          <a:xfrm>
            <a:off x="3581400" y="4724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886200" y="48006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276600" y="48006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3352800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029200" y="4724400"/>
            <a:ext cx="152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276600" y="6019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5814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Ellipse 125"/>
          <p:cNvSpPr/>
          <p:nvPr/>
        </p:nvSpPr>
        <p:spPr bwMode="auto">
          <a:xfrm>
            <a:off x="39624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126"/>
          <p:cNvCxnSpPr/>
          <p:nvPr/>
        </p:nvCxnSpPr>
        <p:spPr bwMode="auto">
          <a:xfrm flipH="1">
            <a:off x="3581400" y="61722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5181600" y="47244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3581400" y="6019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mit Pfeil 129"/>
          <p:cNvCxnSpPr/>
          <p:nvPr/>
        </p:nvCxnSpPr>
        <p:spPr bwMode="auto">
          <a:xfrm>
            <a:off x="3581400" y="3657600"/>
            <a:ext cx="0" cy="9144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35814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60960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5814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mit Pfeil 3"/>
          <p:cNvCxnSpPr/>
          <p:nvPr/>
        </p:nvCxnSpPr>
        <p:spPr bwMode="auto">
          <a:xfrm>
            <a:off x="4191000" y="3429000"/>
            <a:ext cx="228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mit Pfeil 88"/>
          <p:cNvCxnSpPr/>
          <p:nvPr/>
        </p:nvCxnSpPr>
        <p:spPr bwMode="auto">
          <a:xfrm>
            <a:off x="6934200" y="3581400"/>
            <a:ext cx="228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mit Pfeil 89"/>
          <p:cNvCxnSpPr/>
          <p:nvPr/>
        </p:nvCxnSpPr>
        <p:spPr bwMode="auto">
          <a:xfrm>
            <a:off x="1981200" y="5867400"/>
            <a:ext cx="228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mit Pfeil 90"/>
          <p:cNvCxnSpPr/>
          <p:nvPr/>
        </p:nvCxnSpPr>
        <p:spPr bwMode="auto">
          <a:xfrm>
            <a:off x="4419600" y="6019800"/>
            <a:ext cx="228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mit Pfeil 91"/>
          <p:cNvCxnSpPr/>
          <p:nvPr/>
        </p:nvCxnSpPr>
        <p:spPr bwMode="auto">
          <a:xfrm>
            <a:off x="6934200" y="4191000"/>
            <a:ext cx="0" cy="914400"/>
          </a:xfrm>
          <a:prstGeom prst="straightConnector1">
            <a:avLst/>
          </a:prstGeom>
          <a:noFill/>
          <a:ln w="381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Rechteck 92"/>
          <p:cNvSpPr/>
          <p:nvPr/>
        </p:nvSpPr>
        <p:spPr bwMode="auto">
          <a:xfrm>
            <a:off x="5334000" y="5105400"/>
            <a:ext cx="3657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5638800" y="4267200"/>
            <a:ext cx="1033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ym typeface="Wingdings" panose="05000000000000000000" pitchFamily="2" charset="2"/>
              </a:rPr>
              <a:t></a:t>
            </a:r>
            <a:endParaRPr lang="de-DE" sz="2800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 flipV="1">
            <a:off x="3733800" y="2514600"/>
            <a:ext cx="762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834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Integrator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altLang="de-DE" sz="1400" dirty="0" smtClean="0"/>
              <a:t>Integrator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39624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Gleichschenkliges Dreieck 39"/>
          <p:cNvSpPr/>
          <p:nvPr/>
        </p:nvSpPr>
        <p:spPr bwMode="auto">
          <a:xfrm rot="5400000">
            <a:off x="2971800" y="4191000"/>
            <a:ext cx="1066800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Ellipse 40"/>
          <p:cNvSpPr/>
          <p:nvPr/>
        </p:nvSpPr>
        <p:spPr bwMode="auto">
          <a:xfrm>
            <a:off x="2895600" y="4572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Rechteck 67"/>
          <p:cNvSpPr/>
          <p:nvPr/>
        </p:nvSpPr>
        <p:spPr bwMode="auto">
          <a:xfrm>
            <a:off x="1600200" y="45720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1905000" y="4648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>
            <a:endCxn id="68" idx="1"/>
          </p:cNvCxnSpPr>
          <p:nvPr/>
        </p:nvCxnSpPr>
        <p:spPr bwMode="auto">
          <a:xfrm>
            <a:off x="1371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13716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12192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>
            <a:stCxn id="41" idx="2"/>
          </p:cNvCxnSpPr>
          <p:nvPr/>
        </p:nvCxnSpPr>
        <p:spPr bwMode="auto">
          <a:xfrm flipH="1">
            <a:off x="25146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23622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8862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Ellipse 131"/>
          <p:cNvSpPr/>
          <p:nvPr/>
        </p:nvSpPr>
        <p:spPr bwMode="auto">
          <a:xfrm>
            <a:off x="1219200" y="4800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6" name="Gruppieren 55"/>
          <p:cNvGrpSpPr/>
          <p:nvPr/>
        </p:nvGrpSpPr>
        <p:grpSpPr>
          <a:xfrm>
            <a:off x="2362200" y="4648200"/>
            <a:ext cx="304800" cy="609600"/>
            <a:chOff x="1676400" y="1905000"/>
            <a:chExt cx="304800" cy="609600"/>
          </a:xfrm>
        </p:grpSpPr>
        <p:cxnSp>
          <p:nvCxnSpPr>
            <p:cNvPr id="57" name="Gerade Verbindung 56"/>
            <p:cNvCxnSpPr/>
            <p:nvPr/>
          </p:nvCxnSpPr>
          <p:spPr bwMode="auto">
            <a:xfrm>
              <a:off x="1828800" y="1905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/>
          </p:nvCxnSpPr>
          <p:spPr bwMode="auto">
            <a:xfrm>
              <a:off x="1676400" y="213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1676400" y="2209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18288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2062209" y="4953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1905000" y="43434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4114800" y="3810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2" name="Gruppieren 41"/>
          <p:cNvGrpSpPr/>
          <p:nvPr/>
        </p:nvGrpSpPr>
        <p:grpSpPr>
          <a:xfrm rot="16200000">
            <a:off x="3200400" y="3505200"/>
            <a:ext cx="304800" cy="609600"/>
            <a:chOff x="1676400" y="1905000"/>
            <a:chExt cx="304800" cy="609600"/>
          </a:xfrm>
        </p:grpSpPr>
        <p:cxnSp>
          <p:nvCxnSpPr>
            <p:cNvPr id="43" name="Gerade Verbindung 42"/>
            <p:cNvCxnSpPr/>
            <p:nvPr/>
          </p:nvCxnSpPr>
          <p:spPr bwMode="auto">
            <a:xfrm>
              <a:off x="1828800" y="19050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Gerade Verbindung 43"/>
            <p:cNvCxnSpPr/>
            <p:nvPr/>
          </p:nvCxnSpPr>
          <p:spPr bwMode="auto">
            <a:xfrm>
              <a:off x="1676400" y="2133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44"/>
            <p:cNvCxnSpPr/>
            <p:nvPr/>
          </p:nvCxnSpPr>
          <p:spPr bwMode="auto">
            <a:xfrm>
              <a:off x="1676400" y="2209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18288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7" name="Gerade Verbindung 46"/>
          <p:cNvCxnSpPr/>
          <p:nvPr/>
        </p:nvCxnSpPr>
        <p:spPr bwMode="auto">
          <a:xfrm>
            <a:off x="3505200" y="3810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514600" y="3810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25146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3347991" y="35052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057400" y="41910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feld 50"/>
          <p:cNvSpPr txBox="1"/>
          <p:nvPr/>
        </p:nvSpPr>
        <p:spPr>
          <a:xfrm>
            <a:off x="2064896" y="3886200"/>
            <a:ext cx="5609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 flipH="1">
            <a:off x="2133600" y="4724400"/>
            <a:ext cx="6858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 flipV="1">
            <a:off x="2133600" y="4724400"/>
            <a:ext cx="7620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954645"/>
              </p:ext>
            </p:extLst>
          </p:nvPr>
        </p:nvGraphicFramePr>
        <p:xfrm>
          <a:off x="4800600" y="3657600"/>
          <a:ext cx="3532187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93" name="Formel" r:id="rId4" imgW="2209680" imgH="583920" progId="Equation.3">
                  <p:embed/>
                </p:oleObj>
              </mc:Choice>
              <mc:Fallback>
                <p:oleObj name="Formel" r:id="rId4" imgW="2209680" imgH="583920" progId="Equation.3">
                  <p:embed/>
                  <p:pic>
                    <p:nvPicPr>
                      <p:cNvPr id="0" name="Objek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657600"/>
                        <a:ext cx="3532187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feld 51"/>
          <p:cNvSpPr txBox="1"/>
          <p:nvPr/>
        </p:nvSpPr>
        <p:spPr>
          <a:xfrm>
            <a:off x="3048000" y="4724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3815444" y="4724400"/>
            <a:ext cx="11375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 = A(s)</a:t>
            </a:r>
            <a:r>
              <a:rPr lang="de-DE" dirty="0" err="1" smtClean="0"/>
              <a:t>vin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375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Čuvar mesta za broj slajd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BF2F2D-5B99-4B36-9DF9-A7562B1CA239}" type="slidenum">
              <a:rPr lang="de-DE" smtClean="0"/>
              <a:pPr/>
              <a:t>49</a:t>
            </a:fld>
            <a:endParaRPr lang="de-DE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Bode-Diagramm und Stabilität</a:t>
            </a:r>
            <a:endParaRPr lang="en-US" dirty="0" smtClean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46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6078971-1AE7-4B5A-A940-B299085F260C}" type="slidenum">
              <a:rPr lang="de-DE" altLang="de-DE" sz="1400">
                <a:latin typeface="Arial" charset="0"/>
              </a:rPr>
              <a:pPr/>
              <a:t>5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Verstärkung mit Rückkopplung</a:t>
            </a:r>
          </a:p>
        </p:txBody>
      </p:sp>
      <p:sp>
        <p:nvSpPr>
          <p:cNvPr id="34821" name="Line 3"/>
          <p:cNvSpPr>
            <a:spLocks noChangeShapeType="1"/>
          </p:cNvSpPr>
          <p:nvPr/>
        </p:nvSpPr>
        <p:spPr bwMode="auto">
          <a:xfrm>
            <a:off x="1189038" y="1339850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2" name="Oval 4"/>
          <p:cNvSpPr>
            <a:spLocks noChangeArrowheads="1"/>
          </p:cNvSpPr>
          <p:nvPr/>
        </p:nvSpPr>
        <p:spPr bwMode="auto">
          <a:xfrm>
            <a:off x="469900" y="1050925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23" name="Line 5"/>
          <p:cNvSpPr>
            <a:spLocks noChangeShapeType="1"/>
          </p:cNvSpPr>
          <p:nvPr/>
        </p:nvSpPr>
        <p:spPr bwMode="auto">
          <a:xfrm>
            <a:off x="323850" y="1339850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4" name="Line 6"/>
          <p:cNvSpPr>
            <a:spLocks noChangeShapeType="1"/>
          </p:cNvSpPr>
          <p:nvPr/>
        </p:nvSpPr>
        <p:spPr bwMode="auto">
          <a:xfrm flipV="1">
            <a:off x="612775" y="155416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5" name="Line 7"/>
          <p:cNvSpPr>
            <a:spLocks noChangeShapeType="1"/>
          </p:cNvSpPr>
          <p:nvPr/>
        </p:nvSpPr>
        <p:spPr bwMode="auto">
          <a:xfrm>
            <a:off x="757238" y="155416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6" name="Line 8"/>
          <p:cNvSpPr>
            <a:spLocks noChangeShapeType="1"/>
          </p:cNvSpPr>
          <p:nvPr/>
        </p:nvSpPr>
        <p:spPr bwMode="auto">
          <a:xfrm>
            <a:off x="828675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7" name="Line 9"/>
          <p:cNvSpPr>
            <a:spLocks noChangeShapeType="1"/>
          </p:cNvSpPr>
          <p:nvPr/>
        </p:nvSpPr>
        <p:spPr bwMode="auto">
          <a:xfrm>
            <a:off x="828675" y="1411288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8" name="Line 10"/>
          <p:cNvSpPr>
            <a:spLocks noChangeShapeType="1"/>
          </p:cNvSpPr>
          <p:nvPr/>
        </p:nvSpPr>
        <p:spPr bwMode="auto">
          <a:xfrm flipV="1">
            <a:off x="901700" y="14112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9" name="Line 11"/>
          <p:cNvSpPr>
            <a:spLocks noChangeShapeType="1"/>
          </p:cNvSpPr>
          <p:nvPr/>
        </p:nvSpPr>
        <p:spPr bwMode="auto">
          <a:xfrm>
            <a:off x="757238" y="1771650"/>
            <a:ext cx="0" cy="10080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0" name="Line 12"/>
          <p:cNvSpPr>
            <a:spLocks noChangeShapeType="1"/>
          </p:cNvSpPr>
          <p:nvPr/>
        </p:nvSpPr>
        <p:spPr bwMode="auto">
          <a:xfrm>
            <a:off x="757238" y="277971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1" name="Line 13"/>
          <p:cNvSpPr>
            <a:spLocks noChangeShapeType="1"/>
          </p:cNvSpPr>
          <p:nvPr/>
        </p:nvSpPr>
        <p:spPr bwMode="auto">
          <a:xfrm>
            <a:off x="900113" y="263525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2" name="Line 14"/>
          <p:cNvSpPr>
            <a:spLocks noChangeShapeType="1"/>
          </p:cNvSpPr>
          <p:nvPr/>
        </p:nvSpPr>
        <p:spPr bwMode="auto">
          <a:xfrm>
            <a:off x="900113" y="1771650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3" name="Line 15"/>
          <p:cNvSpPr>
            <a:spLocks noChangeShapeType="1"/>
          </p:cNvSpPr>
          <p:nvPr/>
        </p:nvSpPr>
        <p:spPr bwMode="auto">
          <a:xfrm>
            <a:off x="1189038" y="1484313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4" name="Line 16"/>
          <p:cNvSpPr>
            <a:spLocks noChangeShapeType="1"/>
          </p:cNvSpPr>
          <p:nvPr/>
        </p:nvSpPr>
        <p:spPr bwMode="auto">
          <a:xfrm>
            <a:off x="323850" y="148431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5" name="Oval 17"/>
          <p:cNvSpPr>
            <a:spLocks noChangeArrowheads="1"/>
          </p:cNvSpPr>
          <p:nvPr/>
        </p:nvSpPr>
        <p:spPr bwMode="auto">
          <a:xfrm>
            <a:off x="1403350" y="2347913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36" name="Line 18"/>
          <p:cNvSpPr>
            <a:spLocks noChangeShapeType="1"/>
          </p:cNvSpPr>
          <p:nvPr/>
        </p:nvSpPr>
        <p:spPr bwMode="auto">
          <a:xfrm flipV="1">
            <a:off x="1546225" y="285115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7" name="Line 19"/>
          <p:cNvSpPr>
            <a:spLocks noChangeShapeType="1"/>
          </p:cNvSpPr>
          <p:nvPr/>
        </p:nvSpPr>
        <p:spPr bwMode="auto">
          <a:xfrm>
            <a:off x="1690688" y="2851150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8" name="Line 20"/>
          <p:cNvSpPr>
            <a:spLocks noChangeShapeType="1"/>
          </p:cNvSpPr>
          <p:nvPr/>
        </p:nvSpPr>
        <p:spPr bwMode="auto">
          <a:xfrm>
            <a:off x="1762125" y="2708275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39" name="Line 21"/>
          <p:cNvSpPr>
            <a:spLocks noChangeShapeType="1"/>
          </p:cNvSpPr>
          <p:nvPr/>
        </p:nvSpPr>
        <p:spPr bwMode="auto">
          <a:xfrm>
            <a:off x="1762125" y="2708275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40" name="Line 22"/>
          <p:cNvSpPr>
            <a:spLocks noChangeShapeType="1"/>
          </p:cNvSpPr>
          <p:nvPr/>
        </p:nvSpPr>
        <p:spPr bwMode="auto">
          <a:xfrm flipV="1">
            <a:off x="1835150" y="27082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34841" name="Object 2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916623"/>
              </p:ext>
            </p:extLst>
          </p:nvPr>
        </p:nvGraphicFramePr>
        <p:xfrm>
          <a:off x="6915150" y="4322763"/>
          <a:ext cx="16002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55" name="Formel" r:id="rId3" imgW="1180800" imgH="419040" progId="Equation.3">
                  <p:embed/>
                </p:oleObj>
              </mc:Choice>
              <mc:Fallback>
                <p:oleObj name="Formel" r:id="rId3" imgW="1180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5150" y="4322763"/>
                        <a:ext cx="1600200" cy="5683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42" name="Line 24"/>
          <p:cNvSpPr>
            <a:spLocks noChangeShapeType="1"/>
          </p:cNvSpPr>
          <p:nvPr/>
        </p:nvSpPr>
        <p:spPr bwMode="auto">
          <a:xfrm rot="10800000">
            <a:off x="323850" y="1339850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43" name="Line 25"/>
          <p:cNvSpPr>
            <a:spLocks noChangeShapeType="1"/>
          </p:cNvSpPr>
          <p:nvPr/>
        </p:nvSpPr>
        <p:spPr bwMode="auto">
          <a:xfrm rot="10800000">
            <a:off x="1260475" y="1339850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44" name="AutoShape 26"/>
          <p:cNvSpPr>
            <a:spLocks noChangeArrowheads="1"/>
          </p:cNvSpPr>
          <p:nvPr/>
        </p:nvSpPr>
        <p:spPr bwMode="auto">
          <a:xfrm rot="5400000">
            <a:off x="1512095" y="1158081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45" name="Line 27"/>
          <p:cNvSpPr>
            <a:spLocks noChangeShapeType="1"/>
          </p:cNvSpPr>
          <p:nvPr/>
        </p:nvSpPr>
        <p:spPr bwMode="auto">
          <a:xfrm>
            <a:off x="1404938" y="1339850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46" name="Line 28"/>
          <p:cNvSpPr>
            <a:spLocks noChangeShapeType="1"/>
          </p:cNvSpPr>
          <p:nvPr/>
        </p:nvSpPr>
        <p:spPr bwMode="auto">
          <a:xfrm>
            <a:off x="14049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47" name="Line 29"/>
          <p:cNvSpPr>
            <a:spLocks noChangeShapeType="1"/>
          </p:cNvSpPr>
          <p:nvPr/>
        </p:nvSpPr>
        <p:spPr bwMode="auto">
          <a:xfrm>
            <a:off x="3419475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4848" name="Group 30"/>
          <p:cNvGrpSpPr>
            <a:grpSpLocks/>
          </p:cNvGrpSpPr>
          <p:nvPr/>
        </p:nvGrpSpPr>
        <p:grpSpPr bwMode="auto">
          <a:xfrm>
            <a:off x="1547813" y="1050925"/>
            <a:ext cx="1873250" cy="1728788"/>
            <a:chOff x="929" y="799"/>
            <a:chExt cx="1180" cy="1089"/>
          </a:xfrm>
        </p:grpSpPr>
        <p:sp>
          <p:nvSpPr>
            <p:cNvPr id="35102" name="Line 31"/>
            <p:cNvSpPr>
              <a:spLocks noChangeShapeType="1"/>
            </p:cNvSpPr>
            <p:nvPr/>
          </p:nvSpPr>
          <p:spPr bwMode="auto">
            <a:xfrm>
              <a:off x="1156" y="981"/>
              <a:ext cx="31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3" name="Line 32"/>
            <p:cNvSpPr>
              <a:spLocks noChangeShapeType="1"/>
            </p:cNvSpPr>
            <p:nvPr/>
          </p:nvSpPr>
          <p:spPr bwMode="auto">
            <a:xfrm>
              <a:off x="1882" y="981"/>
              <a:ext cx="22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4" name="Oval 33"/>
            <p:cNvSpPr>
              <a:spLocks noChangeArrowheads="1"/>
            </p:cNvSpPr>
            <p:nvPr/>
          </p:nvSpPr>
          <p:spPr bwMode="auto">
            <a:xfrm>
              <a:off x="1429" y="799"/>
              <a:ext cx="453" cy="454"/>
            </a:xfrm>
            <a:prstGeom prst="ellipse">
              <a:avLst/>
            </a:prstGeom>
            <a:solidFill>
              <a:srgbClr val="99CCFF"/>
            </a:solidFill>
            <a:ln w="22225" algn="ctr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5105" name="Line 34"/>
            <p:cNvSpPr>
              <a:spLocks noChangeShapeType="1"/>
            </p:cNvSpPr>
            <p:nvPr/>
          </p:nvSpPr>
          <p:spPr bwMode="auto">
            <a:xfrm flipV="1">
              <a:off x="1519" y="1116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6" name="Line 35"/>
            <p:cNvSpPr>
              <a:spLocks noChangeShapeType="1"/>
            </p:cNvSpPr>
            <p:nvPr/>
          </p:nvSpPr>
          <p:spPr bwMode="auto">
            <a:xfrm>
              <a:off x="1610" y="1116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7" name="Line 36"/>
            <p:cNvSpPr>
              <a:spLocks noChangeShapeType="1"/>
            </p:cNvSpPr>
            <p:nvPr/>
          </p:nvSpPr>
          <p:spPr bwMode="auto">
            <a:xfrm>
              <a:off x="1655" y="1026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8" name="Line 37"/>
            <p:cNvSpPr>
              <a:spLocks noChangeShapeType="1"/>
            </p:cNvSpPr>
            <p:nvPr/>
          </p:nvSpPr>
          <p:spPr bwMode="auto">
            <a:xfrm>
              <a:off x="1655" y="1026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9" name="Line 38"/>
            <p:cNvSpPr>
              <a:spLocks noChangeShapeType="1"/>
            </p:cNvSpPr>
            <p:nvPr/>
          </p:nvSpPr>
          <p:spPr bwMode="auto">
            <a:xfrm flipV="1">
              <a:off x="1701" y="1026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0" name="Line 39"/>
            <p:cNvSpPr>
              <a:spLocks noChangeShapeType="1"/>
            </p:cNvSpPr>
            <p:nvPr/>
          </p:nvSpPr>
          <p:spPr bwMode="auto">
            <a:xfrm flipH="1">
              <a:off x="2018" y="981"/>
              <a:ext cx="0" cy="90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1" name="Line 40"/>
            <p:cNvSpPr>
              <a:spLocks noChangeShapeType="1"/>
            </p:cNvSpPr>
            <p:nvPr/>
          </p:nvSpPr>
          <p:spPr bwMode="auto">
            <a:xfrm flipH="1">
              <a:off x="1338" y="1888"/>
              <a:ext cx="68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2" name="Line 41"/>
            <p:cNvSpPr>
              <a:spLocks noChangeShapeType="1"/>
            </p:cNvSpPr>
            <p:nvPr/>
          </p:nvSpPr>
          <p:spPr bwMode="auto">
            <a:xfrm flipH="1">
              <a:off x="1338" y="1797"/>
              <a:ext cx="58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3" name="Line 42"/>
            <p:cNvSpPr>
              <a:spLocks noChangeShapeType="1"/>
            </p:cNvSpPr>
            <p:nvPr/>
          </p:nvSpPr>
          <p:spPr bwMode="auto">
            <a:xfrm flipH="1">
              <a:off x="1927" y="1071"/>
              <a:ext cx="0" cy="7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4" name="Line 43"/>
            <p:cNvSpPr>
              <a:spLocks noChangeShapeType="1"/>
            </p:cNvSpPr>
            <p:nvPr/>
          </p:nvSpPr>
          <p:spPr bwMode="auto">
            <a:xfrm>
              <a:off x="1881" y="1071"/>
              <a:ext cx="22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5" name="Line 44"/>
            <p:cNvSpPr>
              <a:spLocks noChangeShapeType="1"/>
            </p:cNvSpPr>
            <p:nvPr/>
          </p:nvSpPr>
          <p:spPr bwMode="auto">
            <a:xfrm flipV="1">
              <a:off x="1156" y="1071"/>
              <a:ext cx="273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6" name="AutoShape 45"/>
            <p:cNvSpPr>
              <a:spLocks noChangeArrowheads="1"/>
            </p:cNvSpPr>
            <p:nvPr/>
          </p:nvSpPr>
          <p:spPr bwMode="auto">
            <a:xfrm rot="5400000">
              <a:off x="906" y="867"/>
              <a:ext cx="363" cy="318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35117" name="Line 46"/>
            <p:cNvSpPr>
              <a:spLocks noChangeShapeType="1"/>
            </p:cNvSpPr>
            <p:nvPr/>
          </p:nvSpPr>
          <p:spPr bwMode="auto">
            <a:xfrm>
              <a:off x="1338" y="1072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18" name="Line 47"/>
            <p:cNvSpPr>
              <a:spLocks noChangeShapeType="1"/>
            </p:cNvSpPr>
            <p:nvPr/>
          </p:nvSpPr>
          <p:spPr bwMode="auto">
            <a:xfrm>
              <a:off x="1292" y="1162"/>
              <a:ext cx="91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4849" name="Line 48"/>
          <p:cNvSpPr>
            <a:spLocks noChangeShapeType="1"/>
          </p:cNvSpPr>
          <p:nvPr/>
        </p:nvSpPr>
        <p:spPr bwMode="auto">
          <a:xfrm>
            <a:off x="4573588" y="3789363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0" name="Oval 49"/>
          <p:cNvSpPr>
            <a:spLocks noChangeArrowheads="1"/>
          </p:cNvSpPr>
          <p:nvPr/>
        </p:nvSpPr>
        <p:spPr bwMode="auto">
          <a:xfrm>
            <a:off x="3854450" y="3500438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51" name="Line 50"/>
          <p:cNvSpPr>
            <a:spLocks noChangeShapeType="1"/>
          </p:cNvSpPr>
          <p:nvPr/>
        </p:nvSpPr>
        <p:spPr bwMode="auto">
          <a:xfrm>
            <a:off x="3708400" y="378936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2" name="Line 51"/>
          <p:cNvSpPr>
            <a:spLocks noChangeShapeType="1"/>
          </p:cNvSpPr>
          <p:nvPr/>
        </p:nvSpPr>
        <p:spPr bwMode="auto">
          <a:xfrm flipV="1">
            <a:off x="3997325" y="40036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3" name="Line 52"/>
          <p:cNvSpPr>
            <a:spLocks noChangeShapeType="1"/>
          </p:cNvSpPr>
          <p:nvPr/>
        </p:nvSpPr>
        <p:spPr bwMode="auto">
          <a:xfrm>
            <a:off x="4141788" y="4003675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4" name="Line 53"/>
          <p:cNvSpPr>
            <a:spLocks noChangeShapeType="1"/>
          </p:cNvSpPr>
          <p:nvPr/>
        </p:nvSpPr>
        <p:spPr bwMode="auto">
          <a:xfrm>
            <a:off x="4213225" y="3860800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5" name="Line 54"/>
          <p:cNvSpPr>
            <a:spLocks noChangeShapeType="1"/>
          </p:cNvSpPr>
          <p:nvPr/>
        </p:nvSpPr>
        <p:spPr bwMode="auto">
          <a:xfrm>
            <a:off x="4213225" y="38608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6" name="Line 55"/>
          <p:cNvSpPr>
            <a:spLocks noChangeShapeType="1"/>
          </p:cNvSpPr>
          <p:nvPr/>
        </p:nvSpPr>
        <p:spPr bwMode="auto">
          <a:xfrm flipV="1">
            <a:off x="4286250" y="386080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7" name="Line 56"/>
          <p:cNvSpPr>
            <a:spLocks noChangeShapeType="1"/>
          </p:cNvSpPr>
          <p:nvPr/>
        </p:nvSpPr>
        <p:spPr bwMode="auto">
          <a:xfrm>
            <a:off x="4141788" y="4221163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8" name="Line 57"/>
          <p:cNvSpPr>
            <a:spLocks noChangeShapeType="1"/>
          </p:cNvSpPr>
          <p:nvPr/>
        </p:nvSpPr>
        <p:spPr bwMode="auto">
          <a:xfrm>
            <a:off x="4141788" y="522922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59" name="Line 58"/>
          <p:cNvSpPr>
            <a:spLocks noChangeShapeType="1"/>
          </p:cNvSpPr>
          <p:nvPr/>
        </p:nvSpPr>
        <p:spPr bwMode="auto">
          <a:xfrm>
            <a:off x="4284663" y="50847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0" name="Line 59"/>
          <p:cNvSpPr>
            <a:spLocks noChangeShapeType="1"/>
          </p:cNvSpPr>
          <p:nvPr/>
        </p:nvSpPr>
        <p:spPr bwMode="auto">
          <a:xfrm>
            <a:off x="4284663" y="4221163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1" name="Line 60"/>
          <p:cNvSpPr>
            <a:spLocks noChangeShapeType="1"/>
          </p:cNvSpPr>
          <p:nvPr/>
        </p:nvSpPr>
        <p:spPr bwMode="auto">
          <a:xfrm>
            <a:off x="4573588" y="393382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2" name="Line 61"/>
          <p:cNvSpPr>
            <a:spLocks noChangeShapeType="1"/>
          </p:cNvSpPr>
          <p:nvPr/>
        </p:nvSpPr>
        <p:spPr bwMode="auto">
          <a:xfrm>
            <a:off x="3708400" y="393382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3" name="Oval 62"/>
          <p:cNvSpPr>
            <a:spLocks noChangeArrowheads="1"/>
          </p:cNvSpPr>
          <p:nvPr/>
        </p:nvSpPr>
        <p:spPr bwMode="auto">
          <a:xfrm>
            <a:off x="4787900" y="479742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64" name="Line 63"/>
          <p:cNvSpPr>
            <a:spLocks noChangeShapeType="1"/>
          </p:cNvSpPr>
          <p:nvPr/>
        </p:nvSpPr>
        <p:spPr bwMode="auto">
          <a:xfrm flipV="1">
            <a:off x="4930775" y="530066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5" name="Line 64"/>
          <p:cNvSpPr>
            <a:spLocks noChangeShapeType="1"/>
          </p:cNvSpPr>
          <p:nvPr/>
        </p:nvSpPr>
        <p:spPr bwMode="auto">
          <a:xfrm>
            <a:off x="5075238" y="530066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6" name="Line 65"/>
          <p:cNvSpPr>
            <a:spLocks noChangeShapeType="1"/>
          </p:cNvSpPr>
          <p:nvPr/>
        </p:nvSpPr>
        <p:spPr bwMode="auto">
          <a:xfrm>
            <a:off x="5146675" y="51577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7" name="Line 66"/>
          <p:cNvSpPr>
            <a:spLocks noChangeShapeType="1"/>
          </p:cNvSpPr>
          <p:nvPr/>
        </p:nvSpPr>
        <p:spPr bwMode="auto">
          <a:xfrm>
            <a:off x="5146675" y="5157788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8" name="Line 67"/>
          <p:cNvSpPr>
            <a:spLocks noChangeShapeType="1"/>
          </p:cNvSpPr>
          <p:nvPr/>
        </p:nvSpPr>
        <p:spPr bwMode="auto">
          <a:xfrm flipV="1">
            <a:off x="5219700" y="51577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69" name="Line 68"/>
          <p:cNvSpPr>
            <a:spLocks noChangeShapeType="1"/>
          </p:cNvSpPr>
          <p:nvPr/>
        </p:nvSpPr>
        <p:spPr bwMode="auto">
          <a:xfrm rot="10800000">
            <a:off x="3708400" y="3789363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0" name="Line 69"/>
          <p:cNvSpPr>
            <a:spLocks noChangeShapeType="1"/>
          </p:cNvSpPr>
          <p:nvPr/>
        </p:nvSpPr>
        <p:spPr bwMode="auto">
          <a:xfrm rot="10800000">
            <a:off x="6804025" y="3789363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1" name="AutoShape 70"/>
          <p:cNvSpPr>
            <a:spLocks noChangeArrowheads="1"/>
          </p:cNvSpPr>
          <p:nvPr/>
        </p:nvSpPr>
        <p:spPr bwMode="auto">
          <a:xfrm rot="5400000">
            <a:off x="4896644" y="3607594"/>
            <a:ext cx="576263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72" name="Line 71"/>
          <p:cNvSpPr>
            <a:spLocks noChangeShapeType="1"/>
          </p:cNvSpPr>
          <p:nvPr/>
        </p:nvSpPr>
        <p:spPr bwMode="auto">
          <a:xfrm>
            <a:off x="4789488" y="378936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3" name="Line 72"/>
          <p:cNvSpPr>
            <a:spLocks noChangeShapeType="1"/>
          </p:cNvSpPr>
          <p:nvPr/>
        </p:nvSpPr>
        <p:spPr bwMode="auto">
          <a:xfrm>
            <a:off x="4789488" y="393382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4" name="Line 73"/>
          <p:cNvSpPr>
            <a:spLocks noChangeShapeType="1"/>
          </p:cNvSpPr>
          <p:nvPr/>
        </p:nvSpPr>
        <p:spPr bwMode="auto">
          <a:xfrm>
            <a:off x="4789488" y="3789363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5" name="Line 74"/>
          <p:cNvSpPr>
            <a:spLocks noChangeShapeType="1"/>
          </p:cNvSpPr>
          <p:nvPr/>
        </p:nvSpPr>
        <p:spPr bwMode="auto">
          <a:xfrm>
            <a:off x="5292725" y="37893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6" name="Line 75"/>
          <p:cNvSpPr>
            <a:spLocks noChangeShapeType="1"/>
          </p:cNvSpPr>
          <p:nvPr/>
        </p:nvSpPr>
        <p:spPr bwMode="auto">
          <a:xfrm>
            <a:off x="6445250" y="3789363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7" name="Oval 76"/>
          <p:cNvSpPr>
            <a:spLocks noChangeArrowheads="1"/>
          </p:cNvSpPr>
          <p:nvPr/>
        </p:nvSpPr>
        <p:spPr bwMode="auto">
          <a:xfrm>
            <a:off x="5726113" y="3500438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78" name="Line 77"/>
          <p:cNvSpPr>
            <a:spLocks noChangeShapeType="1"/>
          </p:cNvSpPr>
          <p:nvPr/>
        </p:nvSpPr>
        <p:spPr bwMode="auto">
          <a:xfrm flipV="1">
            <a:off x="5868988" y="4003675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79" name="Line 78"/>
          <p:cNvSpPr>
            <a:spLocks noChangeShapeType="1"/>
          </p:cNvSpPr>
          <p:nvPr/>
        </p:nvSpPr>
        <p:spPr bwMode="auto">
          <a:xfrm>
            <a:off x="6013450" y="4003675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0" name="Line 79"/>
          <p:cNvSpPr>
            <a:spLocks noChangeShapeType="1"/>
          </p:cNvSpPr>
          <p:nvPr/>
        </p:nvSpPr>
        <p:spPr bwMode="auto">
          <a:xfrm>
            <a:off x="6084888" y="3860800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1" name="Line 80"/>
          <p:cNvSpPr>
            <a:spLocks noChangeShapeType="1"/>
          </p:cNvSpPr>
          <p:nvPr/>
        </p:nvSpPr>
        <p:spPr bwMode="auto">
          <a:xfrm>
            <a:off x="6084888" y="38608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2" name="Line 81"/>
          <p:cNvSpPr>
            <a:spLocks noChangeShapeType="1"/>
          </p:cNvSpPr>
          <p:nvPr/>
        </p:nvSpPr>
        <p:spPr bwMode="auto">
          <a:xfrm flipV="1">
            <a:off x="6157913" y="3860800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3" name="Line 82"/>
          <p:cNvSpPr>
            <a:spLocks noChangeShapeType="1"/>
          </p:cNvSpPr>
          <p:nvPr/>
        </p:nvSpPr>
        <p:spPr bwMode="auto">
          <a:xfrm flipH="1">
            <a:off x="6661150" y="3789363"/>
            <a:ext cx="0" cy="14398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4" name="Line 83"/>
          <p:cNvSpPr>
            <a:spLocks noChangeShapeType="1"/>
          </p:cNvSpPr>
          <p:nvPr/>
        </p:nvSpPr>
        <p:spPr bwMode="auto">
          <a:xfrm flipH="1">
            <a:off x="5581650" y="5229225"/>
            <a:ext cx="10795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5" name="Line 84"/>
          <p:cNvSpPr>
            <a:spLocks noChangeShapeType="1"/>
          </p:cNvSpPr>
          <p:nvPr/>
        </p:nvSpPr>
        <p:spPr bwMode="auto">
          <a:xfrm flipH="1">
            <a:off x="5581650" y="5084763"/>
            <a:ext cx="9350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6" name="Line 85"/>
          <p:cNvSpPr>
            <a:spLocks noChangeShapeType="1"/>
          </p:cNvSpPr>
          <p:nvPr/>
        </p:nvSpPr>
        <p:spPr bwMode="auto">
          <a:xfrm flipH="1">
            <a:off x="6516688" y="3932238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7" name="Line 86"/>
          <p:cNvSpPr>
            <a:spLocks noChangeShapeType="1"/>
          </p:cNvSpPr>
          <p:nvPr/>
        </p:nvSpPr>
        <p:spPr bwMode="auto">
          <a:xfrm>
            <a:off x="6443663" y="3932238"/>
            <a:ext cx="3619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8" name="Line 87"/>
          <p:cNvSpPr>
            <a:spLocks noChangeShapeType="1"/>
          </p:cNvSpPr>
          <p:nvPr/>
        </p:nvSpPr>
        <p:spPr bwMode="auto">
          <a:xfrm flipV="1">
            <a:off x="5292725" y="3932238"/>
            <a:ext cx="433388" cy="15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89" name="AutoShape 88"/>
          <p:cNvSpPr>
            <a:spLocks noChangeArrowheads="1"/>
          </p:cNvSpPr>
          <p:nvPr/>
        </p:nvSpPr>
        <p:spPr bwMode="auto">
          <a:xfrm rot="5400000">
            <a:off x="4896644" y="3607594"/>
            <a:ext cx="576263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90" name="Line 89"/>
          <p:cNvSpPr>
            <a:spLocks noChangeShapeType="1"/>
          </p:cNvSpPr>
          <p:nvPr/>
        </p:nvSpPr>
        <p:spPr bwMode="auto">
          <a:xfrm>
            <a:off x="5581650" y="3933825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1" name="Line 90"/>
          <p:cNvSpPr>
            <a:spLocks noChangeShapeType="1"/>
          </p:cNvSpPr>
          <p:nvPr/>
        </p:nvSpPr>
        <p:spPr bwMode="auto">
          <a:xfrm>
            <a:off x="5508625" y="4076700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2" name="Line 91"/>
          <p:cNvSpPr>
            <a:spLocks noChangeShapeType="1"/>
          </p:cNvSpPr>
          <p:nvPr/>
        </p:nvSpPr>
        <p:spPr bwMode="auto">
          <a:xfrm>
            <a:off x="4570413" y="1339850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3" name="Oval 92"/>
          <p:cNvSpPr>
            <a:spLocks noChangeArrowheads="1"/>
          </p:cNvSpPr>
          <p:nvPr/>
        </p:nvSpPr>
        <p:spPr bwMode="auto">
          <a:xfrm>
            <a:off x="3851275" y="1050925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894" name="Line 93"/>
          <p:cNvSpPr>
            <a:spLocks noChangeShapeType="1"/>
          </p:cNvSpPr>
          <p:nvPr/>
        </p:nvSpPr>
        <p:spPr bwMode="auto">
          <a:xfrm>
            <a:off x="3705225" y="1339850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5" name="Line 94"/>
          <p:cNvSpPr>
            <a:spLocks noChangeShapeType="1"/>
          </p:cNvSpPr>
          <p:nvPr/>
        </p:nvSpPr>
        <p:spPr bwMode="auto">
          <a:xfrm flipV="1">
            <a:off x="3994150" y="155416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6" name="Line 95"/>
          <p:cNvSpPr>
            <a:spLocks noChangeShapeType="1"/>
          </p:cNvSpPr>
          <p:nvPr/>
        </p:nvSpPr>
        <p:spPr bwMode="auto">
          <a:xfrm>
            <a:off x="4138613" y="155416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7" name="Line 96"/>
          <p:cNvSpPr>
            <a:spLocks noChangeShapeType="1"/>
          </p:cNvSpPr>
          <p:nvPr/>
        </p:nvSpPr>
        <p:spPr bwMode="auto">
          <a:xfrm>
            <a:off x="421005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8" name="Line 97"/>
          <p:cNvSpPr>
            <a:spLocks noChangeShapeType="1"/>
          </p:cNvSpPr>
          <p:nvPr/>
        </p:nvSpPr>
        <p:spPr bwMode="auto">
          <a:xfrm>
            <a:off x="4210050" y="1411288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99" name="Line 98"/>
          <p:cNvSpPr>
            <a:spLocks noChangeShapeType="1"/>
          </p:cNvSpPr>
          <p:nvPr/>
        </p:nvSpPr>
        <p:spPr bwMode="auto">
          <a:xfrm flipV="1">
            <a:off x="4283075" y="14112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0" name="Line 99"/>
          <p:cNvSpPr>
            <a:spLocks noChangeShapeType="1"/>
          </p:cNvSpPr>
          <p:nvPr/>
        </p:nvSpPr>
        <p:spPr bwMode="auto">
          <a:xfrm>
            <a:off x="4138613" y="1771650"/>
            <a:ext cx="0" cy="10080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1" name="Line 100"/>
          <p:cNvSpPr>
            <a:spLocks noChangeShapeType="1"/>
          </p:cNvSpPr>
          <p:nvPr/>
        </p:nvSpPr>
        <p:spPr bwMode="auto">
          <a:xfrm>
            <a:off x="4138613" y="277971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2" name="Line 101"/>
          <p:cNvSpPr>
            <a:spLocks noChangeShapeType="1"/>
          </p:cNvSpPr>
          <p:nvPr/>
        </p:nvSpPr>
        <p:spPr bwMode="auto">
          <a:xfrm>
            <a:off x="4281488" y="263525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3" name="Line 102"/>
          <p:cNvSpPr>
            <a:spLocks noChangeShapeType="1"/>
          </p:cNvSpPr>
          <p:nvPr/>
        </p:nvSpPr>
        <p:spPr bwMode="auto">
          <a:xfrm>
            <a:off x="4281488" y="1771650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4" name="Line 103"/>
          <p:cNvSpPr>
            <a:spLocks noChangeShapeType="1"/>
          </p:cNvSpPr>
          <p:nvPr/>
        </p:nvSpPr>
        <p:spPr bwMode="auto">
          <a:xfrm>
            <a:off x="4570413" y="1484313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5" name="Line 104"/>
          <p:cNvSpPr>
            <a:spLocks noChangeShapeType="1"/>
          </p:cNvSpPr>
          <p:nvPr/>
        </p:nvSpPr>
        <p:spPr bwMode="auto">
          <a:xfrm>
            <a:off x="3705225" y="148431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6" name="Oval 105"/>
          <p:cNvSpPr>
            <a:spLocks noChangeArrowheads="1"/>
          </p:cNvSpPr>
          <p:nvPr/>
        </p:nvSpPr>
        <p:spPr bwMode="auto">
          <a:xfrm>
            <a:off x="4784725" y="2347913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07" name="Line 106"/>
          <p:cNvSpPr>
            <a:spLocks noChangeShapeType="1"/>
          </p:cNvSpPr>
          <p:nvPr/>
        </p:nvSpPr>
        <p:spPr bwMode="auto">
          <a:xfrm flipV="1">
            <a:off x="4927600" y="285115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8" name="Line 107"/>
          <p:cNvSpPr>
            <a:spLocks noChangeShapeType="1"/>
          </p:cNvSpPr>
          <p:nvPr/>
        </p:nvSpPr>
        <p:spPr bwMode="auto">
          <a:xfrm>
            <a:off x="5072063" y="2851150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09" name="Line 108"/>
          <p:cNvSpPr>
            <a:spLocks noChangeShapeType="1"/>
          </p:cNvSpPr>
          <p:nvPr/>
        </p:nvSpPr>
        <p:spPr bwMode="auto">
          <a:xfrm>
            <a:off x="5143500" y="2708275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0" name="Line 109"/>
          <p:cNvSpPr>
            <a:spLocks noChangeShapeType="1"/>
          </p:cNvSpPr>
          <p:nvPr/>
        </p:nvSpPr>
        <p:spPr bwMode="auto">
          <a:xfrm>
            <a:off x="5143500" y="2708275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1" name="Line 110"/>
          <p:cNvSpPr>
            <a:spLocks noChangeShapeType="1"/>
          </p:cNvSpPr>
          <p:nvPr/>
        </p:nvSpPr>
        <p:spPr bwMode="auto">
          <a:xfrm flipV="1">
            <a:off x="5216525" y="27082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2" name="Line 111"/>
          <p:cNvSpPr>
            <a:spLocks noChangeShapeType="1"/>
          </p:cNvSpPr>
          <p:nvPr/>
        </p:nvSpPr>
        <p:spPr bwMode="auto">
          <a:xfrm rot="10800000">
            <a:off x="4784725" y="1339850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3" name="Line 112"/>
          <p:cNvSpPr>
            <a:spLocks noChangeShapeType="1"/>
          </p:cNvSpPr>
          <p:nvPr/>
        </p:nvSpPr>
        <p:spPr bwMode="auto">
          <a:xfrm rot="10800000">
            <a:off x="6800850" y="1339850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4" name="AutoShape 113"/>
          <p:cNvSpPr>
            <a:spLocks noChangeArrowheads="1"/>
          </p:cNvSpPr>
          <p:nvPr/>
        </p:nvSpPr>
        <p:spPr bwMode="auto">
          <a:xfrm rot="5400000">
            <a:off x="4893470" y="1158081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15" name="Line 114"/>
          <p:cNvSpPr>
            <a:spLocks noChangeShapeType="1"/>
          </p:cNvSpPr>
          <p:nvPr/>
        </p:nvSpPr>
        <p:spPr bwMode="auto">
          <a:xfrm>
            <a:off x="4786313" y="1339850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6" name="Line 115"/>
          <p:cNvSpPr>
            <a:spLocks noChangeShapeType="1"/>
          </p:cNvSpPr>
          <p:nvPr/>
        </p:nvSpPr>
        <p:spPr bwMode="auto">
          <a:xfrm>
            <a:off x="4786313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7" name="Line 116"/>
          <p:cNvSpPr>
            <a:spLocks noChangeShapeType="1"/>
          </p:cNvSpPr>
          <p:nvPr/>
        </p:nvSpPr>
        <p:spPr bwMode="auto">
          <a:xfrm>
            <a:off x="5289550" y="133985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8" name="Line 117"/>
          <p:cNvSpPr>
            <a:spLocks noChangeShapeType="1"/>
          </p:cNvSpPr>
          <p:nvPr/>
        </p:nvSpPr>
        <p:spPr bwMode="auto">
          <a:xfrm>
            <a:off x="6442075" y="1339850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19" name="Oval 118"/>
          <p:cNvSpPr>
            <a:spLocks noChangeArrowheads="1"/>
          </p:cNvSpPr>
          <p:nvPr/>
        </p:nvSpPr>
        <p:spPr bwMode="auto">
          <a:xfrm>
            <a:off x="5722938" y="1050925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20" name="Line 119"/>
          <p:cNvSpPr>
            <a:spLocks noChangeShapeType="1"/>
          </p:cNvSpPr>
          <p:nvPr/>
        </p:nvSpPr>
        <p:spPr bwMode="auto">
          <a:xfrm flipV="1">
            <a:off x="5865813" y="155416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1" name="Line 120"/>
          <p:cNvSpPr>
            <a:spLocks noChangeShapeType="1"/>
          </p:cNvSpPr>
          <p:nvPr/>
        </p:nvSpPr>
        <p:spPr bwMode="auto">
          <a:xfrm>
            <a:off x="6010275" y="1554163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2" name="Line 121"/>
          <p:cNvSpPr>
            <a:spLocks noChangeShapeType="1"/>
          </p:cNvSpPr>
          <p:nvPr/>
        </p:nvSpPr>
        <p:spPr bwMode="auto">
          <a:xfrm>
            <a:off x="6081713" y="1411288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3" name="Line 122"/>
          <p:cNvSpPr>
            <a:spLocks noChangeShapeType="1"/>
          </p:cNvSpPr>
          <p:nvPr/>
        </p:nvSpPr>
        <p:spPr bwMode="auto">
          <a:xfrm>
            <a:off x="6081713" y="1411288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4" name="Line 123"/>
          <p:cNvSpPr>
            <a:spLocks noChangeShapeType="1"/>
          </p:cNvSpPr>
          <p:nvPr/>
        </p:nvSpPr>
        <p:spPr bwMode="auto">
          <a:xfrm flipV="1">
            <a:off x="61547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5" name="Line 124"/>
          <p:cNvSpPr>
            <a:spLocks noChangeShapeType="1"/>
          </p:cNvSpPr>
          <p:nvPr/>
        </p:nvSpPr>
        <p:spPr bwMode="auto">
          <a:xfrm flipH="1">
            <a:off x="6657975" y="1339850"/>
            <a:ext cx="0" cy="143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6" name="Line 125"/>
          <p:cNvSpPr>
            <a:spLocks noChangeShapeType="1"/>
          </p:cNvSpPr>
          <p:nvPr/>
        </p:nvSpPr>
        <p:spPr bwMode="auto">
          <a:xfrm flipH="1">
            <a:off x="5578475" y="2779713"/>
            <a:ext cx="10795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7" name="Line 126"/>
          <p:cNvSpPr>
            <a:spLocks noChangeShapeType="1"/>
          </p:cNvSpPr>
          <p:nvPr/>
        </p:nvSpPr>
        <p:spPr bwMode="auto">
          <a:xfrm flipH="1">
            <a:off x="5578475" y="2635250"/>
            <a:ext cx="9350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8" name="Line 127"/>
          <p:cNvSpPr>
            <a:spLocks noChangeShapeType="1"/>
          </p:cNvSpPr>
          <p:nvPr/>
        </p:nvSpPr>
        <p:spPr bwMode="auto">
          <a:xfrm flipH="1">
            <a:off x="6513513" y="1482725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29" name="Line 128"/>
          <p:cNvSpPr>
            <a:spLocks noChangeShapeType="1"/>
          </p:cNvSpPr>
          <p:nvPr/>
        </p:nvSpPr>
        <p:spPr bwMode="auto">
          <a:xfrm>
            <a:off x="6440488" y="1482725"/>
            <a:ext cx="3619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0" name="Line 129"/>
          <p:cNvSpPr>
            <a:spLocks noChangeShapeType="1"/>
          </p:cNvSpPr>
          <p:nvPr/>
        </p:nvSpPr>
        <p:spPr bwMode="auto">
          <a:xfrm flipV="1">
            <a:off x="5289550" y="1482725"/>
            <a:ext cx="433388" cy="15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1" name="AutoShape 130"/>
          <p:cNvSpPr>
            <a:spLocks noChangeArrowheads="1"/>
          </p:cNvSpPr>
          <p:nvPr/>
        </p:nvSpPr>
        <p:spPr bwMode="auto">
          <a:xfrm rot="5400000">
            <a:off x="4893470" y="1158081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32" name="Line 131"/>
          <p:cNvSpPr>
            <a:spLocks noChangeShapeType="1"/>
          </p:cNvSpPr>
          <p:nvPr/>
        </p:nvSpPr>
        <p:spPr bwMode="auto">
          <a:xfrm>
            <a:off x="5578475" y="1484313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3" name="Line 132"/>
          <p:cNvSpPr>
            <a:spLocks noChangeShapeType="1"/>
          </p:cNvSpPr>
          <p:nvPr/>
        </p:nvSpPr>
        <p:spPr bwMode="auto">
          <a:xfrm>
            <a:off x="5505450" y="1627188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4" name="Line 133"/>
          <p:cNvSpPr>
            <a:spLocks noChangeShapeType="1"/>
          </p:cNvSpPr>
          <p:nvPr/>
        </p:nvSpPr>
        <p:spPr bwMode="auto">
          <a:xfrm>
            <a:off x="3703638" y="1339850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5" name="Line 134"/>
          <p:cNvSpPr>
            <a:spLocks noChangeShapeType="1"/>
          </p:cNvSpPr>
          <p:nvPr/>
        </p:nvSpPr>
        <p:spPr bwMode="auto">
          <a:xfrm>
            <a:off x="1189038" y="37877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6" name="Oval 135"/>
          <p:cNvSpPr>
            <a:spLocks noChangeArrowheads="1"/>
          </p:cNvSpPr>
          <p:nvPr/>
        </p:nvSpPr>
        <p:spPr bwMode="auto">
          <a:xfrm>
            <a:off x="469900" y="3498850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37" name="Line 136"/>
          <p:cNvSpPr>
            <a:spLocks noChangeShapeType="1"/>
          </p:cNvSpPr>
          <p:nvPr/>
        </p:nvSpPr>
        <p:spPr bwMode="auto">
          <a:xfrm>
            <a:off x="323850" y="378777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8" name="Line 137"/>
          <p:cNvSpPr>
            <a:spLocks noChangeShapeType="1"/>
          </p:cNvSpPr>
          <p:nvPr/>
        </p:nvSpPr>
        <p:spPr bwMode="auto">
          <a:xfrm flipV="1">
            <a:off x="612775" y="40020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39" name="Line 138"/>
          <p:cNvSpPr>
            <a:spLocks noChangeShapeType="1"/>
          </p:cNvSpPr>
          <p:nvPr/>
        </p:nvSpPr>
        <p:spPr bwMode="auto">
          <a:xfrm>
            <a:off x="757238" y="4002088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0" name="Line 139"/>
          <p:cNvSpPr>
            <a:spLocks noChangeShapeType="1"/>
          </p:cNvSpPr>
          <p:nvPr/>
        </p:nvSpPr>
        <p:spPr bwMode="auto">
          <a:xfrm>
            <a:off x="828675" y="3859213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1" name="Line 140"/>
          <p:cNvSpPr>
            <a:spLocks noChangeShapeType="1"/>
          </p:cNvSpPr>
          <p:nvPr/>
        </p:nvSpPr>
        <p:spPr bwMode="auto">
          <a:xfrm>
            <a:off x="828675" y="38592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2" name="Line 141"/>
          <p:cNvSpPr>
            <a:spLocks noChangeShapeType="1"/>
          </p:cNvSpPr>
          <p:nvPr/>
        </p:nvSpPr>
        <p:spPr bwMode="auto">
          <a:xfrm flipV="1">
            <a:off x="901700" y="385921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3" name="Line 142"/>
          <p:cNvSpPr>
            <a:spLocks noChangeShapeType="1"/>
          </p:cNvSpPr>
          <p:nvPr/>
        </p:nvSpPr>
        <p:spPr bwMode="auto">
          <a:xfrm>
            <a:off x="757238" y="4219575"/>
            <a:ext cx="0" cy="10080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4" name="Line 143"/>
          <p:cNvSpPr>
            <a:spLocks noChangeShapeType="1"/>
          </p:cNvSpPr>
          <p:nvPr/>
        </p:nvSpPr>
        <p:spPr bwMode="auto">
          <a:xfrm>
            <a:off x="757238" y="5227638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5" name="Line 144"/>
          <p:cNvSpPr>
            <a:spLocks noChangeShapeType="1"/>
          </p:cNvSpPr>
          <p:nvPr/>
        </p:nvSpPr>
        <p:spPr bwMode="auto">
          <a:xfrm>
            <a:off x="900113" y="50831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6" name="Line 145"/>
          <p:cNvSpPr>
            <a:spLocks noChangeShapeType="1"/>
          </p:cNvSpPr>
          <p:nvPr/>
        </p:nvSpPr>
        <p:spPr bwMode="auto">
          <a:xfrm>
            <a:off x="900113" y="4219575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7" name="Line 146"/>
          <p:cNvSpPr>
            <a:spLocks noChangeShapeType="1"/>
          </p:cNvSpPr>
          <p:nvPr/>
        </p:nvSpPr>
        <p:spPr bwMode="auto">
          <a:xfrm>
            <a:off x="1189038" y="39322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8" name="Line 147"/>
          <p:cNvSpPr>
            <a:spLocks noChangeShapeType="1"/>
          </p:cNvSpPr>
          <p:nvPr/>
        </p:nvSpPr>
        <p:spPr bwMode="auto">
          <a:xfrm>
            <a:off x="323850" y="3932238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49" name="Oval 148"/>
          <p:cNvSpPr>
            <a:spLocks noChangeArrowheads="1"/>
          </p:cNvSpPr>
          <p:nvPr/>
        </p:nvSpPr>
        <p:spPr bwMode="auto">
          <a:xfrm>
            <a:off x="1403350" y="479742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50" name="Line 149"/>
          <p:cNvSpPr>
            <a:spLocks noChangeShapeType="1"/>
          </p:cNvSpPr>
          <p:nvPr/>
        </p:nvSpPr>
        <p:spPr bwMode="auto">
          <a:xfrm flipV="1">
            <a:off x="1546225" y="52990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1" name="Line 150"/>
          <p:cNvSpPr>
            <a:spLocks noChangeShapeType="1"/>
          </p:cNvSpPr>
          <p:nvPr/>
        </p:nvSpPr>
        <p:spPr bwMode="auto">
          <a:xfrm>
            <a:off x="1690688" y="5299075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2" name="Line 151"/>
          <p:cNvSpPr>
            <a:spLocks noChangeShapeType="1"/>
          </p:cNvSpPr>
          <p:nvPr/>
        </p:nvSpPr>
        <p:spPr bwMode="auto">
          <a:xfrm>
            <a:off x="1762125" y="5156200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3" name="Line 152"/>
          <p:cNvSpPr>
            <a:spLocks noChangeShapeType="1"/>
          </p:cNvSpPr>
          <p:nvPr/>
        </p:nvSpPr>
        <p:spPr bwMode="auto">
          <a:xfrm>
            <a:off x="1762125" y="51562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4" name="Line 153"/>
          <p:cNvSpPr>
            <a:spLocks noChangeShapeType="1"/>
          </p:cNvSpPr>
          <p:nvPr/>
        </p:nvSpPr>
        <p:spPr bwMode="auto">
          <a:xfrm flipV="1">
            <a:off x="1835150" y="515620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5" name="Line 154"/>
          <p:cNvSpPr>
            <a:spLocks noChangeShapeType="1"/>
          </p:cNvSpPr>
          <p:nvPr/>
        </p:nvSpPr>
        <p:spPr bwMode="auto">
          <a:xfrm rot="10800000">
            <a:off x="1258888" y="3789363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6" name="AutoShape 155"/>
          <p:cNvSpPr>
            <a:spLocks noChangeArrowheads="1"/>
          </p:cNvSpPr>
          <p:nvPr/>
        </p:nvSpPr>
        <p:spPr bwMode="auto">
          <a:xfrm rot="5400000">
            <a:off x="1512095" y="36060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57" name="Line 156"/>
          <p:cNvSpPr>
            <a:spLocks noChangeShapeType="1"/>
          </p:cNvSpPr>
          <p:nvPr/>
        </p:nvSpPr>
        <p:spPr bwMode="auto">
          <a:xfrm>
            <a:off x="1404938" y="37877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8" name="Line 157"/>
          <p:cNvSpPr>
            <a:spLocks noChangeShapeType="1"/>
          </p:cNvSpPr>
          <p:nvPr/>
        </p:nvSpPr>
        <p:spPr bwMode="auto">
          <a:xfrm>
            <a:off x="1404938" y="39322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59" name="Line 158"/>
          <p:cNvSpPr>
            <a:spLocks noChangeShapeType="1"/>
          </p:cNvSpPr>
          <p:nvPr/>
        </p:nvSpPr>
        <p:spPr bwMode="auto">
          <a:xfrm>
            <a:off x="1908175" y="37877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0" name="Line 159"/>
          <p:cNvSpPr>
            <a:spLocks noChangeShapeType="1"/>
          </p:cNvSpPr>
          <p:nvPr/>
        </p:nvSpPr>
        <p:spPr bwMode="auto">
          <a:xfrm>
            <a:off x="3060700" y="3787775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1" name="Oval 160"/>
          <p:cNvSpPr>
            <a:spLocks noChangeArrowheads="1"/>
          </p:cNvSpPr>
          <p:nvPr/>
        </p:nvSpPr>
        <p:spPr bwMode="auto">
          <a:xfrm>
            <a:off x="2341563" y="34988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62" name="Line 161"/>
          <p:cNvSpPr>
            <a:spLocks noChangeShapeType="1"/>
          </p:cNvSpPr>
          <p:nvPr/>
        </p:nvSpPr>
        <p:spPr bwMode="auto">
          <a:xfrm flipV="1">
            <a:off x="2484438" y="40020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3" name="Line 162"/>
          <p:cNvSpPr>
            <a:spLocks noChangeShapeType="1"/>
          </p:cNvSpPr>
          <p:nvPr/>
        </p:nvSpPr>
        <p:spPr bwMode="auto">
          <a:xfrm>
            <a:off x="2628900" y="40020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4" name="Line 163"/>
          <p:cNvSpPr>
            <a:spLocks noChangeShapeType="1"/>
          </p:cNvSpPr>
          <p:nvPr/>
        </p:nvSpPr>
        <p:spPr bwMode="auto">
          <a:xfrm>
            <a:off x="2700338" y="38592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5" name="Line 164"/>
          <p:cNvSpPr>
            <a:spLocks noChangeShapeType="1"/>
          </p:cNvSpPr>
          <p:nvPr/>
        </p:nvSpPr>
        <p:spPr bwMode="auto">
          <a:xfrm>
            <a:off x="2700338" y="38592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6" name="Line 165"/>
          <p:cNvSpPr>
            <a:spLocks noChangeShapeType="1"/>
          </p:cNvSpPr>
          <p:nvPr/>
        </p:nvSpPr>
        <p:spPr bwMode="auto">
          <a:xfrm flipV="1">
            <a:off x="2773363" y="38592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7" name="Line 166"/>
          <p:cNvSpPr>
            <a:spLocks noChangeShapeType="1"/>
          </p:cNvSpPr>
          <p:nvPr/>
        </p:nvSpPr>
        <p:spPr bwMode="auto">
          <a:xfrm flipH="1">
            <a:off x="3276600" y="3787775"/>
            <a:ext cx="0" cy="143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8" name="Line 167"/>
          <p:cNvSpPr>
            <a:spLocks noChangeShapeType="1"/>
          </p:cNvSpPr>
          <p:nvPr/>
        </p:nvSpPr>
        <p:spPr bwMode="auto">
          <a:xfrm flipH="1">
            <a:off x="2197100" y="5227638"/>
            <a:ext cx="10795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69" name="Line 168"/>
          <p:cNvSpPr>
            <a:spLocks noChangeShapeType="1"/>
          </p:cNvSpPr>
          <p:nvPr/>
        </p:nvSpPr>
        <p:spPr bwMode="auto">
          <a:xfrm flipH="1">
            <a:off x="2197100" y="5083175"/>
            <a:ext cx="9350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0" name="Line 169"/>
          <p:cNvSpPr>
            <a:spLocks noChangeShapeType="1"/>
          </p:cNvSpPr>
          <p:nvPr/>
        </p:nvSpPr>
        <p:spPr bwMode="auto">
          <a:xfrm flipH="1">
            <a:off x="3132138" y="3930650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1" name="Line 170"/>
          <p:cNvSpPr>
            <a:spLocks noChangeShapeType="1"/>
          </p:cNvSpPr>
          <p:nvPr/>
        </p:nvSpPr>
        <p:spPr bwMode="auto">
          <a:xfrm>
            <a:off x="3059113" y="3930650"/>
            <a:ext cx="3619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2" name="Line 171"/>
          <p:cNvSpPr>
            <a:spLocks noChangeShapeType="1"/>
          </p:cNvSpPr>
          <p:nvPr/>
        </p:nvSpPr>
        <p:spPr bwMode="auto">
          <a:xfrm flipV="1">
            <a:off x="1908175" y="3930650"/>
            <a:ext cx="433388" cy="15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3" name="AutoShape 172"/>
          <p:cNvSpPr>
            <a:spLocks noChangeArrowheads="1"/>
          </p:cNvSpPr>
          <p:nvPr/>
        </p:nvSpPr>
        <p:spPr bwMode="auto">
          <a:xfrm rot="5400000">
            <a:off x="1512095" y="36060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74" name="Line 173"/>
          <p:cNvSpPr>
            <a:spLocks noChangeShapeType="1"/>
          </p:cNvSpPr>
          <p:nvPr/>
        </p:nvSpPr>
        <p:spPr bwMode="auto">
          <a:xfrm>
            <a:off x="2197100" y="39322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5" name="Line 174"/>
          <p:cNvSpPr>
            <a:spLocks noChangeShapeType="1"/>
          </p:cNvSpPr>
          <p:nvPr/>
        </p:nvSpPr>
        <p:spPr bwMode="auto">
          <a:xfrm>
            <a:off x="2124075" y="407511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6" name="Line 175"/>
          <p:cNvSpPr>
            <a:spLocks noChangeShapeType="1"/>
          </p:cNvSpPr>
          <p:nvPr/>
        </p:nvSpPr>
        <p:spPr bwMode="auto">
          <a:xfrm>
            <a:off x="898525" y="58785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7" name="Line 176"/>
          <p:cNvSpPr>
            <a:spLocks noChangeShapeType="1"/>
          </p:cNvSpPr>
          <p:nvPr/>
        </p:nvSpPr>
        <p:spPr bwMode="auto">
          <a:xfrm>
            <a:off x="2122488" y="5878513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78" name="Oval 177"/>
          <p:cNvSpPr>
            <a:spLocks noChangeArrowheads="1"/>
          </p:cNvSpPr>
          <p:nvPr/>
        </p:nvSpPr>
        <p:spPr bwMode="auto">
          <a:xfrm>
            <a:off x="1403350" y="5589588"/>
            <a:ext cx="719138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79" name="Line 178"/>
          <p:cNvSpPr>
            <a:spLocks noChangeShapeType="1"/>
          </p:cNvSpPr>
          <p:nvPr/>
        </p:nvSpPr>
        <p:spPr bwMode="auto">
          <a:xfrm flipV="1">
            <a:off x="1546225" y="609282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0" name="Line 179"/>
          <p:cNvSpPr>
            <a:spLocks noChangeShapeType="1"/>
          </p:cNvSpPr>
          <p:nvPr/>
        </p:nvSpPr>
        <p:spPr bwMode="auto">
          <a:xfrm>
            <a:off x="1690688" y="6092825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1" name="Line 180"/>
          <p:cNvSpPr>
            <a:spLocks noChangeShapeType="1"/>
          </p:cNvSpPr>
          <p:nvPr/>
        </p:nvSpPr>
        <p:spPr bwMode="auto">
          <a:xfrm>
            <a:off x="1762125" y="5949950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2" name="Line 181"/>
          <p:cNvSpPr>
            <a:spLocks noChangeShapeType="1"/>
          </p:cNvSpPr>
          <p:nvPr/>
        </p:nvSpPr>
        <p:spPr bwMode="auto">
          <a:xfrm>
            <a:off x="1762125" y="594995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3" name="Line 182"/>
          <p:cNvSpPr>
            <a:spLocks noChangeShapeType="1"/>
          </p:cNvSpPr>
          <p:nvPr/>
        </p:nvSpPr>
        <p:spPr bwMode="auto">
          <a:xfrm flipV="1">
            <a:off x="1835150" y="594995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4" name="Oval 183"/>
          <p:cNvSpPr>
            <a:spLocks noChangeArrowheads="1"/>
          </p:cNvSpPr>
          <p:nvPr/>
        </p:nvSpPr>
        <p:spPr bwMode="auto">
          <a:xfrm>
            <a:off x="2338388" y="5589588"/>
            <a:ext cx="792162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34985" name="Group 184"/>
          <p:cNvGrpSpPr>
            <a:grpSpLocks/>
          </p:cNvGrpSpPr>
          <p:nvPr/>
        </p:nvGrpSpPr>
        <p:grpSpPr bwMode="auto">
          <a:xfrm>
            <a:off x="2481263" y="5949950"/>
            <a:ext cx="433387" cy="215900"/>
            <a:chOff x="4013" y="2659"/>
            <a:chExt cx="273" cy="136"/>
          </a:xfrm>
        </p:grpSpPr>
        <p:sp>
          <p:nvSpPr>
            <p:cNvPr id="35097" name="Line 185"/>
            <p:cNvSpPr>
              <a:spLocks noChangeShapeType="1"/>
            </p:cNvSpPr>
            <p:nvPr/>
          </p:nvSpPr>
          <p:spPr bwMode="auto">
            <a:xfrm flipV="1">
              <a:off x="4013" y="2749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8" name="Line 186"/>
            <p:cNvSpPr>
              <a:spLocks noChangeShapeType="1"/>
            </p:cNvSpPr>
            <p:nvPr/>
          </p:nvSpPr>
          <p:spPr bwMode="auto">
            <a:xfrm>
              <a:off x="4104" y="2749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9" name="Line 187"/>
            <p:cNvSpPr>
              <a:spLocks noChangeShapeType="1"/>
            </p:cNvSpPr>
            <p:nvPr/>
          </p:nvSpPr>
          <p:spPr bwMode="auto">
            <a:xfrm>
              <a:off x="4149" y="2659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0" name="Line 188"/>
            <p:cNvSpPr>
              <a:spLocks noChangeShapeType="1"/>
            </p:cNvSpPr>
            <p:nvPr/>
          </p:nvSpPr>
          <p:spPr bwMode="auto">
            <a:xfrm>
              <a:off x="4149" y="2659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01" name="Line 189"/>
            <p:cNvSpPr>
              <a:spLocks noChangeShapeType="1"/>
            </p:cNvSpPr>
            <p:nvPr/>
          </p:nvSpPr>
          <p:spPr bwMode="auto">
            <a:xfrm flipV="1">
              <a:off x="4195" y="2659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4986" name="Line 190"/>
          <p:cNvSpPr>
            <a:spLocks noChangeShapeType="1"/>
          </p:cNvSpPr>
          <p:nvPr/>
        </p:nvSpPr>
        <p:spPr bwMode="auto">
          <a:xfrm>
            <a:off x="2122488" y="6022975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7" name="Line 191"/>
          <p:cNvSpPr>
            <a:spLocks noChangeShapeType="1"/>
          </p:cNvSpPr>
          <p:nvPr/>
        </p:nvSpPr>
        <p:spPr bwMode="auto">
          <a:xfrm>
            <a:off x="898525" y="6022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88" name="AutoShape 192"/>
          <p:cNvSpPr>
            <a:spLocks noChangeArrowheads="1"/>
          </p:cNvSpPr>
          <p:nvPr/>
        </p:nvSpPr>
        <p:spPr bwMode="auto">
          <a:xfrm rot="5400000">
            <a:off x="502444" y="5696744"/>
            <a:ext cx="576263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89" name="Line 193"/>
          <p:cNvSpPr>
            <a:spLocks noChangeShapeType="1"/>
          </p:cNvSpPr>
          <p:nvPr/>
        </p:nvSpPr>
        <p:spPr bwMode="auto">
          <a:xfrm>
            <a:off x="1187450" y="6022975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0" name="Line 194"/>
          <p:cNvSpPr>
            <a:spLocks noChangeShapeType="1"/>
          </p:cNvSpPr>
          <p:nvPr/>
        </p:nvSpPr>
        <p:spPr bwMode="auto">
          <a:xfrm>
            <a:off x="1114425" y="6165850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1" name="Line 195"/>
          <p:cNvSpPr>
            <a:spLocks noChangeShapeType="1"/>
          </p:cNvSpPr>
          <p:nvPr/>
        </p:nvSpPr>
        <p:spPr bwMode="auto">
          <a:xfrm>
            <a:off x="395288" y="58785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2" name="Line 196"/>
          <p:cNvSpPr>
            <a:spLocks noChangeShapeType="1"/>
          </p:cNvSpPr>
          <p:nvPr/>
        </p:nvSpPr>
        <p:spPr bwMode="auto">
          <a:xfrm>
            <a:off x="395288" y="6022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3" name="Oval 197"/>
          <p:cNvSpPr>
            <a:spLocks noChangeArrowheads="1"/>
          </p:cNvSpPr>
          <p:nvPr/>
        </p:nvSpPr>
        <p:spPr bwMode="auto">
          <a:xfrm>
            <a:off x="3346450" y="5589588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34994" name="Line 198"/>
          <p:cNvSpPr>
            <a:spLocks noChangeShapeType="1"/>
          </p:cNvSpPr>
          <p:nvPr/>
        </p:nvSpPr>
        <p:spPr bwMode="auto">
          <a:xfrm flipV="1">
            <a:off x="3489325" y="609282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5" name="Line 199"/>
          <p:cNvSpPr>
            <a:spLocks noChangeShapeType="1"/>
          </p:cNvSpPr>
          <p:nvPr/>
        </p:nvSpPr>
        <p:spPr bwMode="auto">
          <a:xfrm>
            <a:off x="3633788" y="6092825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6" name="Line 200"/>
          <p:cNvSpPr>
            <a:spLocks noChangeShapeType="1"/>
          </p:cNvSpPr>
          <p:nvPr/>
        </p:nvSpPr>
        <p:spPr bwMode="auto">
          <a:xfrm>
            <a:off x="3705225" y="5949950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7" name="Line 201"/>
          <p:cNvSpPr>
            <a:spLocks noChangeShapeType="1"/>
          </p:cNvSpPr>
          <p:nvPr/>
        </p:nvSpPr>
        <p:spPr bwMode="auto">
          <a:xfrm>
            <a:off x="3705225" y="594995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8" name="Line 202"/>
          <p:cNvSpPr>
            <a:spLocks noChangeShapeType="1"/>
          </p:cNvSpPr>
          <p:nvPr/>
        </p:nvSpPr>
        <p:spPr bwMode="auto">
          <a:xfrm flipV="1">
            <a:off x="3778250" y="594995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999" name="Line 203"/>
          <p:cNvSpPr>
            <a:spLocks noChangeShapeType="1"/>
          </p:cNvSpPr>
          <p:nvPr/>
        </p:nvSpPr>
        <p:spPr bwMode="auto">
          <a:xfrm>
            <a:off x="3130550" y="587692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0" name="Line 204"/>
          <p:cNvSpPr>
            <a:spLocks noChangeShapeType="1"/>
          </p:cNvSpPr>
          <p:nvPr/>
        </p:nvSpPr>
        <p:spPr bwMode="auto">
          <a:xfrm>
            <a:off x="3130550" y="602138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1" name="Line 205"/>
          <p:cNvSpPr>
            <a:spLocks noChangeShapeType="1"/>
          </p:cNvSpPr>
          <p:nvPr/>
        </p:nvSpPr>
        <p:spPr bwMode="auto">
          <a:xfrm>
            <a:off x="4067175" y="587692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2" name="Line 206"/>
          <p:cNvSpPr>
            <a:spLocks noChangeShapeType="1"/>
          </p:cNvSpPr>
          <p:nvPr/>
        </p:nvSpPr>
        <p:spPr bwMode="auto">
          <a:xfrm>
            <a:off x="4067175" y="602138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3" name="Line 207"/>
          <p:cNvSpPr>
            <a:spLocks noChangeShapeType="1"/>
          </p:cNvSpPr>
          <p:nvPr/>
        </p:nvSpPr>
        <p:spPr bwMode="auto">
          <a:xfrm>
            <a:off x="4283075" y="5878513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4" name="Line 208"/>
          <p:cNvSpPr>
            <a:spLocks noChangeShapeType="1"/>
          </p:cNvSpPr>
          <p:nvPr/>
        </p:nvSpPr>
        <p:spPr bwMode="auto">
          <a:xfrm rot="10800000">
            <a:off x="395288" y="5878513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5" name="Line 209"/>
          <p:cNvSpPr>
            <a:spLocks noChangeShapeType="1"/>
          </p:cNvSpPr>
          <p:nvPr/>
        </p:nvSpPr>
        <p:spPr bwMode="auto">
          <a:xfrm flipV="1">
            <a:off x="3633788" y="544512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6" name="Line 210"/>
          <p:cNvSpPr>
            <a:spLocks noChangeShapeType="1"/>
          </p:cNvSpPr>
          <p:nvPr/>
        </p:nvSpPr>
        <p:spPr bwMode="auto">
          <a:xfrm>
            <a:off x="3778250" y="5445125"/>
            <a:ext cx="0" cy="1444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7" name="Line 211"/>
          <p:cNvSpPr>
            <a:spLocks noChangeShapeType="1"/>
          </p:cNvSpPr>
          <p:nvPr/>
        </p:nvSpPr>
        <p:spPr bwMode="auto">
          <a:xfrm>
            <a:off x="3633788" y="544512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08" name="Text Box 212"/>
          <p:cNvSpPr txBox="1">
            <a:spLocks noChangeArrowheads="1"/>
          </p:cNvSpPr>
          <p:nvPr/>
        </p:nvSpPr>
        <p:spPr bwMode="auto">
          <a:xfrm>
            <a:off x="2374900" y="2924175"/>
            <a:ext cx="2058988" cy="2746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A</a:t>
            </a:r>
            <a:r>
              <a:rPr lang="de-DE" altLang="de-DE" baseline="-25000"/>
              <a:t>IN</a:t>
            </a:r>
            <a:r>
              <a:rPr lang="de-DE" altLang="de-DE"/>
              <a:t> – Gain in input network </a:t>
            </a:r>
          </a:p>
        </p:txBody>
      </p:sp>
      <p:sp>
        <p:nvSpPr>
          <p:cNvPr id="35009" name="Text Box 213"/>
          <p:cNvSpPr txBox="1">
            <a:spLocks noChangeArrowheads="1"/>
          </p:cNvSpPr>
          <p:nvPr/>
        </p:nvSpPr>
        <p:spPr bwMode="auto">
          <a:xfrm>
            <a:off x="5765805" y="2924175"/>
            <a:ext cx="1608133" cy="276999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Aol</a:t>
            </a:r>
            <a:r>
              <a:rPr lang="de-DE" altLang="de-DE" dirty="0" smtClean="0"/>
              <a:t> </a:t>
            </a:r>
            <a:r>
              <a:rPr lang="de-DE" altLang="de-DE" dirty="0"/>
              <a:t>– O</a:t>
            </a:r>
            <a:r>
              <a:rPr lang="de-DE" altLang="de-DE" dirty="0" smtClean="0"/>
              <a:t>pen </a:t>
            </a:r>
            <a:r>
              <a:rPr lang="de-DE" altLang="de-DE" dirty="0" err="1" smtClean="0"/>
              <a:t>loop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gain</a:t>
            </a:r>
            <a:endParaRPr lang="de-DE" altLang="de-DE" dirty="0"/>
          </a:p>
        </p:txBody>
      </p:sp>
      <p:sp>
        <p:nvSpPr>
          <p:cNvPr id="35010" name="Text Box 214"/>
          <p:cNvSpPr txBox="1">
            <a:spLocks noChangeArrowheads="1"/>
          </p:cNvSpPr>
          <p:nvPr/>
        </p:nvSpPr>
        <p:spPr bwMode="auto">
          <a:xfrm>
            <a:off x="2916238" y="5013325"/>
            <a:ext cx="1054100" cy="2746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>
                <a:sym typeface="Symbol" pitchFamily="18" charset="2"/>
              </a:rPr>
              <a:t> - Feedback</a:t>
            </a:r>
          </a:p>
        </p:txBody>
      </p:sp>
      <p:sp>
        <p:nvSpPr>
          <p:cNvPr id="35011" name="Text Box 215"/>
          <p:cNvSpPr txBox="1">
            <a:spLocks noChangeArrowheads="1"/>
          </p:cNvSpPr>
          <p:nvPr/>
        </p:nvSpPr>
        <p:spPr bwMode="auto">
          <a:xfrm>
            <a:off x="6221095" y="5013325"/>
            <a:ext cx="1418273" cy="276999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/>
              <a:t>FF – </a:t>
            </a:r>
            <a:r>
              <a:rPr lang="de-DE" altLang="de-DE" dirty="0" smtClean="0"/>
              <a:t>Feed </a:t>
            </a:r>
            <a:r>
              <a:rPr lang="de-DE" altLang="de-DE" dirty="0" err="1"/>
              <a:t>forward</a:t>
            </a:r>
            <a:endParaRPr lang="de-DE" altLang="de-DE" dirty="0"/>
          </a:p>
        </p:txBody>
      </p:sp>
      <p:sp>
        <p:nvSpPr>
          <p:cNvPr id="35012" name="Line 216"/>
          <p:cNvSpPr>
            <a:spLocks noChangeShapeType="1"/>
          </p:cNvSpPr>
          <p:nvPr/>
        </p:nvSpPr>
        <p:spPr bwMode="auto">
          <a:xfrm flipH="1">
            <a:off x="323850" y="3789363"/>
            <a:ext cx="0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13" name="Line 217"/>
          <p:cNvSpPr>
            <a:spLocks noChangeShapeType="1"/>
          </p:cNvSpPr>
          <p:nvPr/>
        </p:nvSpPr>
        <p:spPr bwMode="auto">
          <a:xfrm rot="10800000">
            <a:off x="3419475" y="3789363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14" name="Text Box 218"/>
          <p:cNvSpPr txBox="1">
            <a:spLocks noChangeArrowheads="1"/>
          </p:cNvSpPr>
          <p:nvPr/>
        </p:nvSpPr>
        <p:spPr bwMode="auto">
          <a:xfrm>
            <a:off x="4555802" y="5949950"/>
            <a:ext cx="1432573" cy="276999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Beta A </a:t>
            </a:r>
            <a:r>
              <a:rPr lang="de-DE" altLang="de-DE" dirty="0"/>
              <a:t>– </a:t>
            </a:r>
            <a:r>
              <a:rPr lang="de-DE" altLang="de-DE" dirty="0" err="1"/>
              <a:t>loop</a:t>
            </a:r>
            <a:r>
              <a:rPr lang="de-DE" altLang="de-DE" dirty="0"/>
              <a:t> </a:t>
            </a:r>
            <a:r>
              <a:rPr lang="de-DE" altLang="de-DE" dirty="0" err="1"/>
              <a:t>gain</a:t>
            </a:r>
            <a:endParaRPr lang="de-DE" altLang="de-DE" dirty="0"/>
          </a:p>
        </p:txBody>
      </p:sp>
      <p:sp>
        <p:nvSpPr>
          <p:cNvPr id="35015" name="Line 219"/>
          <p:cNvSpPr>
            <a:spLocks noChangeShapeType="1"/>
          </p:cNvSpPr>
          <p:nvPr/>
        </p:nvSpPr>
        <p:spPr bwMode="auto">
          <a:xfrm flipH="1">
            <a:off x="1258888" y="908050"/>
            <a:ext cx="73025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16" name="Text Box 220"/>
          <p:cNvSpPr txBox="1">
            <a:spLocks noChangeArrowheads="1"/>
          </p:cNvSpPr>
          <p:nvPr/>
        </p:nvSpPr>
        <p:spPr bwMode="auto">
          <a:xfrm>
            <a:off x="1292225" y="765175"/>
            <a:ext cx="19288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/>
              <a:t>Measurement-point - </a:t>
            </a:r>
            <a:r>
              <a:rPr lang="de-DE" altLang="de-DE" dirty="0" err="1"/>
              <a:t>blue</a:t>
            </a:r>
            <a:endParaRPr lang="de-DE" altLang="de-DE" dirty="0"/>
          </a:p>
        </p:txBody>
      </p:sp>
      <p:sp>
        <p:nvSpPr>
          <p:cNvPr id="35017" name="Text Box 221"/>
          <p:cNvSpPr txBox="1">
            <a:spLocks noChangeArrowheads="1"/>
          </p:cNvSpPr>
          <p:nvPr/>
        </p:nvSpPr>
        <p:spPr bwMode="auto">
          <a:xfrm>
            <a:off x="-23813" y="2924175"/>
            <a:ext cx="1343026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Test-source - red</a:t>
            </a:r>
          </a:p>
        </p:txBody>
      </p:sp>
      <p:sp>
        <p:nvSpPr>
          <p:cNvPr id="35018" name="Line 222"/>
          <p:cNvSpPr>
            <a:spLocks noChangeShapeType="1"/>
          </p:cNvSpPr>
          <p:nvPr/>
        </p:nvSpPr>
        <p:spPr bwMode="auto">
          <a:xfrm flipH="1" flipV="1">
            <a:off x="323850" y="1557338"/>
            <a:ext cx="0" cy="12239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019" name="Text Box 223"/>
          <p:cNvSpPr txBox="1">
            <a:spLocks noChangeArrowheads="1"/>
          </p:cNvSpPr>
          <p:nvPr/>
        </p:nvSpPr>
        <p:spPr bwMode="auto">
          <a:xfrm>
            <a:off x="3414713" y="2276475"/>
            <a:ext cx="5429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Short</a:t>
            </a:r>
          </a:p>
        </p:txBody>
      </p:sp>
      <p:sp>
        <p:nvSpPr>
          <p:cNvPr id="35020" name="Line 224"/>
          <p:cNvSpPr>
            <a:spLocks noChangeShapeType="1"/>
          </p:cNvSpPr>
          <p:nvPr/>
        </p:nvSpPr>
        <p:spPr bwMode="auto">
          <a:xfrm flipH="1" flipV="1">
            <a:off x="3419475" y="1557338"/>
            <a:ext cx="144463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35021" name="Group 225"/>
          <p:cNvGrpSpPr>
            <a:grpSpLocks/>
          </p:cNvGrpSpPr>
          <p:nvPr/>
        </p:nvGrpSpPr>
        <p:grpSpPr bwMode="auto">
          <a:xfrm>
            <a:off x="611188" y="1196975"/>
            <a:ext cx="504825" cy="142875"/>
            <a:chOff x="340" y="755"/>
            <a:chExt cx="318" cy="90"/>
          </a:xfrm>
        </p:grpSpPr>
        <p:sp>
          <p:nvSpPr>
            <p:cNvPr id="35093" name="Line 22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4" name="Line 22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5" name="Line 22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6" name="Line 22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2" name="Group 230"/>
          <p:cNvGrpSpPr>
            <a:grpSpLocks/>
          </p:cNvGrpSpPr>
          <p:nvPr/>
        </p:nvGrpSpPr>
        <p:grpSpPr bwMode="auto">
          <a:xfrm>
            <a:off x="3995738" y="1196975"/>
            <a:ext cx="504825" cy="142875"/>
            <a:chOff x="340" y="755"/>
            <a:chExt cx="318" cy="90"/>
          </a:xfrm>
        </p:grpSpPr>
        <p:sp>
          <p:nvSpPr>
            <p:cNvPr id="35089" name="Line 23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0" name="Line 23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1" name="Line 23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92" name="Line 23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3" name="Group 235"/>
          <p:cNvGrpSpPr>
            <a:grpSpLocks/>
          </p:cNvGrpSpPr>
          <p:nvPr/>
        </p:nvGrpSpPr>
        <p:grpSpPr bwMode="auto">
          <a:xfrm>
            <a:off x="611188" y="3644900"/>
            <a:ext cx="504825" cy="142875"/>
            <a:chOff x="340" y="755"/>
            <a:chExt cx="318" cy="90"/>
          </a:xfrm>
        </p:grpSpPr>
        <p:sp>
          <p:nvSpPr>
            <p:cNvPr id="35085" name="Line 23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6" name="Line 23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7" name="Line 23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8" name="Line 23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4" name="Group 240"/>
          <p:cNvGrpSpPr>
            <a:grpSpLocks/>
          </p:cNvGrpSpPr>
          <p:nvPr/>
        </p:nvGrpSpPr>
        <p:grpSpPr bwMode="auto">
          <a:xfrm>
            <a:off x="1547813" y="5734050"/>
            <a:ext cx="504825" cy="142875"/>
            <a:chOff x="340" y="755"/>
            <a:chExt cx="318" cy="90"/>
          </a:xfrm>
        </p:grpSpPr>
        <p:sp>
          <p:nvSpPr>
            <p:cNvPr id="35081" name="Line 24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2" name="Line 24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3" name="Line 24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4" name="Line 24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5" name="Group 245"/>
          <p:cNvGrpSpPr>
            <a:grpSpLocks/>
          </p:cNvGrpSpPr>
          <p:nvPr/>
        </p:nvGrpSpPr>
        <p:grpSpPr bwMode="auto">
          <a:xfrm>
            <a:off x="3995738" y="3644900"/>
            <a:ext cx="504825" cy="142875"/>
            <a:chOff x="340" y="755"/>
            <a:chExt cx="318" cy="90"/>
          </a:xfrm>
        </p:grpSpPr>
        <p:sp>
          <p:nvSpPr>
            <p:cNvPr id="35077" name="Line 24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8" name="Line 24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9" name="Line 24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80" name="Line 24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6" name="Group 250"/>
          <p:cNvGrpSpPr>
            <a:grpSpLocks/>
          </p:cNvGrpSpPr>
          <p:nvPr/>
        </p:nvGrpSpPr>
        <p:grpSpPr bwMode="auto">
          <a:xfrm>
            <a:off x="2484438" y="1196975"/>
            <a:ext cx="504825" cy="142875"/>
            <a:chOff x="340" y="755"/>
            <a:chExt cx="318" cy="90"/>
          </a:xfrm>
        </p:grpSpPr>
        <p:sp>
          <p:nvSpPr>
            <p:cNvPr id="35073" name="Line 25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4" name="Line 25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5" name="Line 25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6" name="Line 25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7" name="Group 255"/>
          <p:cNvGrpSpPr>
            <a:grpSpLocks/>
          </p:cNvGrpSpPr>
          <p:nvPr/>
        </p:nvGrpSpPr>
        <p:grpSpPr bwMode="auto">
          <a:xfrm>
            <a:off x="5868988" y="1196975"/>
            <a:ext cx="504825" cy="142875"/>
            <a:chOff x="340" y="755"/>
            <a:chExt cx="318" cy="90"/>
          </a:xfrm>
        </p:grpSpPr>
        <p:sp>
          <p:nvSpPr>
            <p:cNvPr id="35069" name="Line 25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0" name="Line 25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1" name="Line 25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72" name="Line 25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8" name="Group 260"/>
          <p:cNvGrpSpPr>
            <a:grpSpLocks/>
          </p:cNvGrpSpPr>
          <p:nvPr/>
        </p:nvGrpSpPr>
        <p:grpSpPr bwMode="auto">
          <a:xfrm>
            <a:off x="2484438" y="3644900"/>
            <a:ext cx="504825" cy="142875"/>
            <a:chOff x="340" y="755"/>
            <a:chExt cx="318" cy="90"/>
          </a:xfrm>
        </p:grpSpPr>
        <p:sp>
          <p:nvSpPr>
            <p:cNvPr id="35065" name="Line 26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6" name="Line 26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7" name="Line 26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8" name="Line 26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29" name="Group 265"/>
          <p:cNvGrpSpPr>
            <a:grpSpLocks/>
          </p:cNvGrpSpPr>
          <p:nvPr/>
        </p:nvGrpSpPr>
        <p:grpSpPr bwMode="auto">
          <a:xfrm>
            <a:off x="5868988" y="3644900"/>
            <a:ext cx="504825" cy="142875"/>
            <a:chOff x="340" y="755"/>
            <a:chExt cx="318" cy="90"/>
          </a:xfrm>
        </p:grpSpPr>
        <p:sp>
          <p:nvSpPr>
            <p:cNvPr id="35061" name="Line 26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2" name="Line 26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3" name="Line 26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4" name="Line 26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30" name="Group 270"/>
          <p:cNvGrpSpPr>
            <a:grpSpLocks/>
          </p:cNvGrpSpPr>
          <p:nvPr/>
        </p:nvGrpSpPr>
        <p:grpSpPr bwMode="auto">
          <a:xfrm>
            <a:off x="4932363" y="4941888"/>
            <a:ext cx="504825" cy="142875"/>
            <a:chOff x="340" y="755"/>
            <a:chExt cx="318" cy="90"/>
          </a:xfrm>
        </p:grpSpPr>
        <p:sp>
          <p:nvSpPr>
            <p:cNvPr id="35057" name="Line 27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8" name="Line 27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9" name="Line 27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60" name="Line 27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31" name="Group 275"/>
          <p:cNvGrpSpPr>
            <a:grpSpLocks/>
          </p:cNvGrpSpPr>
          <p:nvPr/>
        </p:nvGrpSpPr>
        <p:grpSpPr bwMode="auto">
          <a:xfrm>
            <a:off x="1546225" y="4941888"/>
            <a:ext cx="504825" cy="142875"/>
            <a:chOff x="340" y="755"/>
            <a:chExt cx="318" cy="90"/>
          </a:xfrm>
        </p:grpSpPr>
        <p:sp>
          <p:nvSpPr>
            <p:cNvPr id="35053" name="Line 27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4" name="Line 27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5" name="Line 27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6" name="Line 27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32" name="Group 280"/>
          <p:cNvGrpSpPr>
            <a:grpSpLocks/>
          </p:cNvGrpSpPr>
          <p:nvPr/>
        </p:nvGrpSpPr>
        <p:grpSpPr bwMode="auto">
          <a:xfrm>
            <a:off x="1547813" y="2492375"/>
            <a:ext cx="504825" cy="142875"/>
            <a:chOff x="340" y="755"/>
            <a:chExt cx="318" cy="90"/>
          </a:xfrm>
        </p:grpSpPr>
        <p:sp>
          <p:nvSpPr>
            <p:cNvPr id="35049" name="Line 28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0" name="Line 28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1" name="Line 28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52" name="Line 28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33" name="Group 285"/>
          <p:cNvGrpSpPr>
            <a:grpSpLocks/>
          </p:cNvGrpSpPr>
          <p:nvPr/>
        </p:nvGrpSpPr>
        <p:grpSpPr bwMode="auto">
          <a:xfrm>
            <a:off x="4932363" y="2492375"/>
            <a:ext cx="504825" cy="142875"/>
            <a:chOff x="340" y="755"/>
            <a:chExt cx="318" cy="90"/>
          </a:xfrm>
        </p:grpSpPr>
        <p:sp>
          <p:nvSpPr>
            <p:cNvPr id="35045" name="Line 28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6" name="Line 28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7" name="Line 28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8" name="Line 28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34" name="Group 290"/>
          <p:cNvGrpSpPr>
            <a:grpSpLocks/>
          </p:cNvGrpSpPr>
          <p:nvPr/>
        </p:nvGrpSpPr>
        <p:grpSpPr bwMode="auto">
          <a:xfrm>
            <a:off x="2482850" y="5734050"/>
            <a:ext cx="504825" cy="142875"/>
            <a:chOff x="340" y="755"/>
            <a:chExt cx="318" cy="90"/>
          </a:xfrm>
        </p:grpSpPr>
        <p:sp>
          <p:nvSpPr>
            <p:cNvPr id="35041" name="Line 291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2" name="Line 292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3" name="Line 293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4" name="Line 294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035" name="Group 295"/>
          <p:cNvGrpSpPr>
            <a:grpSpLocks/>
          </p:cNvGrpSpPr>
          <p:nvPr/>
        </p:nvGrpSpPr>
        <p:grpSpPr bwMode="auto">
          <a:xfrm>
            <a:off x="3490913" y="5734050"/>
            <a:ext cx="504825" cy="142875"/>
            <a:chOff x="340" y="755"/>
            <a:chExt cx="318" cy="90"/>
          </a:xfrm>
        </p:grpSpPr>
        <p:sp>
          <p:nvSpPr>
            <p:cNvPr id="35037" name="Line 296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38" name="Line 297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39" name="Line 298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40" name="Line 299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cxnSp>
        <p:nvCxnSpPr>
          <p:cNvPr id="3" name="Gerade Verbindung mit Pfeil 2"/>
          <p:cNvCxnSpPr/>
          <p:nvPr/>
        </p:nvCxnSpPr>
        <p:spPr bwMode="auto">
          <a:xfrm>
            <a:off x="1371600" y="15240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4" name="Text Box 220"/>
          <p:cNvSpPr txBox="1">
            <a:spLocks noChangeArrowheads="1"/>
          </p:cNvSpPr>
          <p:nvPr/>
        </p:nvSpPr>
        <p:spPr bwMode="auto">
          <a:xfrm>
            <a:off x="1295400" y="1447800"/>
            <a:ext cx="43794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I=0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07595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Bode Diagramm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altLang="de-DE" sz="1400" dirty="0"/>
              <a:t>Bode </a:t>
            </a:r>
            <a:r>
              <a:rPr lang="de-DE" altLang="de-DE" sz="1400" dirty="0" smtClean="0"/>
              <a:t>Diagramm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1143000" y="3657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 flipV="1">
            <a:off x="1143000" y="1524000"/>
            <a:ext cx="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" name="Gerade Verbindung 2052"/>
          <p:cNvCxnSpPr/>
          <p:nvPr/>
        </p:nvCxnSpPr>
        <p:spPr bwMode="auto">
          <a:xfrm>
            <a:off x="1143000" y="2209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2057400" y="2209800"/>
            <a:ext cx="175260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4" name="Objek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494232"/>
              </p:ext>
            </p:extLst>
          </p:nvPr>
        </p:nvGraphicFramePr>
        <p:xfrm>
          <a:off x="4198938" y="3352800"/>
          <a:ext cx="60325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125" name="Formel" r:id="rId4" imgW="444240" imgH="203040" progId="Equation.3">
                  <p:embed/>
                </p:oleObj>
              </mc:Choice>
              <mc:Fallback>
                <p:oleObj name="Formel" r:id="rId4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3352800"/>
                        <a:ext cx="60325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k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88842"/>
              </p:ext>
            </p:extLst>
          </p:nvPr>
        </p:nvGraphicFramePr>
        <p:xfrm>
          <a:off x="381000" y="1828800"/>
          <a:ext cx="1223962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126" name="Formel" r:id="rId6" imgW="901440" imgH="203040" progId="Equation.3">
                  <p:embed/>
                </p:oleObj>
              </mc:Choice>
              <mc:Fallback>
                <p:oleObj name="Formel" r:id="rId6" imgW="901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828800"/>
                        <a:ext cx="1223962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Gerade Verbindung 3"/>
          <p:cNvCxnSpPr/>
          <p:nvPr/>
        </p:nvCxnSpPr>
        <p:spPr bwMode="auto">
          <a:xfrm>
            <a:off x="2057400" y="22098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 flipV="1">
            <a:off x="1143000" y="39624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914400" y="4572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1752600" y="4572000"/>
            <a:ext cx="5334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286000" y="5105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685800" y="45720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180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3657600" y="51054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90</a:t>
            </a:r>
            <a:endParaRPr lang="de-DE" dirty="0"/>
          </a:p>
        </p:txBody>
      </p:sp>
      <p:cxnSp>
        <p:nvCxnSpPr>
          <p:cNvPr id="67" name="Gerade Verbindung mit Pfeil 66"/>
          <p:cNvCxnSpPr/>
          <p:nvPr/>
        </p:nvCxnSpPr>
        <p:spPr bwMode="auto">
          <a:xfrm flipV="1">
            <a:off x="3505200" y="51054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 flipV="1">
            <a:off x="3505200" y="3810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mit Pfeil 68"/>
          <p:cNvCxnSpPr/>
          <p:nvPr/>
        </p:nvCxnSpPr>
        <p:spPr bwMode="auto">
          <a:xfrm flipV="1">
            <a:off x="1143000" y="39624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/>
          <p:nvPr/>
        </p:nvCxnSpPr>
        <p:spPr bwMode="auto">
          <a:xfrm>
            <a:off x="1143000" y="56388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1143000" y="45720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 flipH="1">
            <a:off x="13716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1371600" y="121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dB</a:t>
            </a:r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2057400" y="1676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2057400" y="16002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Polstelle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 flipH="1">
            <a:off x="2895600" y="2514600"/>
            <a:ext cx="228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3048000" y="2514600"/>
            <a:ext cx="910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Asymptote</a:t>
            </a:r>
            <a:endParaRPr lang="de-DE" dirty="0"/>
          </a:p>
        </p:txBody>
      </p:sp>
      <p:sp>
        <p:nvSpPr>
          <p:cNvPr id="19" name="Bogen 18"/>
          <p:cNvSpPr/>
          <p:nvPr/>
        </p:nvSpPr>
        <p:spPr bwMode="auto">
          <a:xfrm>
            <a:off x="457200" y="2209800"/>
            <a:ext cx="2057400" cy="1371600"/>
          </a:xfrm>
          <a:prstGeom prst="arc">
            <a:avLst>
              <a:gd name="adj1" fmla="val 16200000"/>
              <a:gd name="adj2" fmla="val 2018805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1828800" y="2362200"/>
            <a:ext cx="350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09800" y="2209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mit Pfeil 26"/>
          <p:cNvCxnSpPr/>
          <p:nvPr/>
        </p:nvCxnSpPr>
        <p:spPr bwMode="auto">
          <a:xfrm>
            <a:off x="4953000" y="1828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 flipV="1">
            <a:off x="4953000" y="2362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4986721" y="19050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3dB</a:t>
            </a:r>
            <a:endParaRPr lang="de-DE" dirty="0"/>
          </a:p>
        </p:txBody>
      </p:sp>
      <p:cxnSp>
        <p:nvCxnSpPr>
          <p:cNvPr id="2052" name="Gerade Verbindung 2051"/>
          <p:cNvCxnSpPr/>
          <p:nvPr/>
        </p:nvCxnSpPr>
        <p:spPr bwMode="auto">
          <a:xfrm>
            <a:off x="2286000" y="4419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4" name="Textfeld 2053"/>
          <p:cNvSpPr txBox="1"/>
          <p:nvPr/>
        </p:nvSpPr>
        <p:spPr>
          <a:xfrm>
            <a:off x="2227638" y="4724400"/>
            <a:ext cx="606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10*</a:t>
            </a:r>
            <a:r>
              <a:rPr lang="el-GR" dirty="0">
                <a:latin typeface="Calibri"/>
              </a:rPr>
              <a:t>ω</a:t>
            </a:r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1144660" y="4724400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0.1*</a:t>
            </a:r>
            <a:r>
              <a:rPr lang="el-GR" dirty="0">
                <a:latin typeface="Calibri"/>
              </a:rPr>
              <a:t>ω</a:t>
            </a:r>
            <a:r>
              <a:rPr lang="de-DE" dirty="0" smtClean="0"/>
              <a:t>p</a:t>
            </a:r>
            <a:endParaRPr lang="de-DE" dirty="0"/>
          </a:p>
        </p:txBody>
      </p:sp>
      <p:cxnSp>
        <p:nvCxnSpPr>
          <p:cNvPr id="60" name="Gerade Verbindung 59"/>
          <p:cNvCxnSpPr/>
          <p:nvPr/>
        </p:nvCxnSpPr>
        <p:spPr bwMode="auto">
          <a:xfrm>
            <a:off x="1752600" y="4419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18288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Calibri"/>
              </a:rPr>
              <a:t>ω</a:t>
            </a:r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3487566" y="3352800"/>
            <a:ext cx="412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Calibri"/>
              </a:rPr>
              <a:t>ω</a:t>
            </a:r>
            <a:r>
              <a:rPr lang="de-DE" dirty="0" smtClean="0"/>
              <a:t>G</a:t>
            </a:r>
            <a:endParaRPr lang="de-DE" dirty="0"/>
          </a:p>
        </p:txBody>
      </p:sp>
      <p:sp>
        <p:nvSpPr>
          <p:cNvPr id="2055" name="Textfeld 2054"/>
          <p:cNvSpPr txBox="1"/>
          <p:nvPr/>
        </p:nvSpPr>
        <p:spPr>
          <a:xfrm>
            <a:off x="3810000" y="3733800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Gain</a:t>
            </a:r>
            <a:r>
              <a:rPr lang="de-DE" dirty="0" smtClean="0"/>
              <a:t> Crossover 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2403308" y="12192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Amplitudengang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4162033" y="4191000"/>
            <a:ext cx="1043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Phasengang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581400" y="5334000"/>
            <a:ext cx="1215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Phasenreserve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86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Stabilität (</a:t>
            </a:r>
            <a:r>
              <a:rPr lang="de-DE" altLang="de-DE" sz="2000" dirty="0" err="1" smtClean="0"/>
              <a:t>Nyquistkriterium</a:t>
            </a:r>
            <a:r>
              <a:rPr lang="de-DE" altLang="de-DE" sz="2000" dirty="0" smtClean="0"/>
              <a:t>)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sz="1400" dirty="0"/>
              <a:t>System ist stabil wenn die Phasenreserve &gt; 0 (Phasenänderung &lt; 180)</a:t>
            </a:r>
          </a:p>
          <a:p>
            <a:pPr eaLnBrk="1" hangingPunct="1"/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cxnSp>
        <p:nvCxnSpPr>
          <p:cNvPr id="61" name="Gerade Verbindung 60"/>
          <p:cNvCxnSpPr/>
          <p:nvPr/>
        </p:nvCxnSpPr>
        <p:spPr bwMode="auto">
          <a:xfrm>
            <a:off x="80772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Gleichschenkliges Dreieck 64"/>
          <p:cNvSpPr/>
          <p:nvPr/>
        </p:nvSpPr>
        <p:spPr bwMode="auto">
          <a:xfrm rot="5400000">
            <a:off x="70896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70104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62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Ellipse 17"/>
          <p:cNvSpPr/>
          <p:nvPr/>
        </p:nvSpPr>
        <p:spPr bwMode="auto">
          <a:xfrm>
            <a:off x="6172200" y="23622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" name="Gerade Verbindung mit Pfeil 20"/>
          <p:cNvCxnSpPr/>
          <p:nvPr/>
        </p:nvCxnSpPr>
        <p:spPr bwMode="auto">
          <a:xfrm>
            <a:off x="5715000" y="2590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>
            <a:endCxn id="18" idx="0"/>
          </p:cNvCxnSpPr>
          <p:nvPr/>
        </p:nvCxnSpPr>
        <p:spPr bwMode="auto">
          <a:xfrm>
            <a:off x="6400800" y="1828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400800" y="18288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2047"/>
          <p:cNvCxnSpPr/>
          <p:nvPr/>
        </p:nvCxnSpPr>
        <p:spPr bwMode="auto">
          <a:xfrm flipV="1">
            <a:off x="8458200" y="1828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49" name="Objek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393436"/>
              </p:ext>
            </p:extLst>
          </p:nvPr>
        </p:nvGraphicFramePr>
        <p:xfrm>
          <a:off x="6477000" y="1981200"/>
          <a:ext cx="2063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38" name="Formel" r:id="rId4" imgW="152280" imgH="203040" progId="Equation.3">
                  <p:embed/>
                </p:oleObj>
              </mc:Choice>
              <mc:Fallback>
                <p:oleObj name="Formel" r:id="rId4" imgW="152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981200"/>
                        <a:ext cx="20637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k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149000"/>
              </p:ext>
            </p:extLst>
          </p:nvPr>
        </p:nvGraphicFramePr>
        <p:xfrm>
          <a:off x="5910263" y="2235200"/>
          <a:ext cx="120650" cy="22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39" name="Formel" r:id="rId6" imgW="88560" imgH="164880" progId="Equation.3">
                  <p:embed/>
                </p:oleObj>
              </mc:Choice>
              <mc:Fallback>
                <p:oleObj name="Formel" r:id="rId6" imgW="885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0263" y="2235200"/>
                        <a:ext cx="120650" cy="22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5432609"/>
              </p:ext>
            </p:extLst>
          </p:nvPr>
        </p:nvGraphicFramePr>
        <p:xfrm>
          <a:off x="7010400" y="3276600"/>
          <a:ext cx="1887537" cy="670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40" name="Formel" r:id="rId8" imgW="1180800" imgH="419040" progId="Equation.3">
                  <p:embed/>
                </p:oleObj>
              </mc:Choice>
              <mc:Fallback>
                <p:oleObj name="Formel" r:id="rId8" imgW="1180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276600"/>
                        <a:ext cx="1887537" cy="6703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Ellipse 18"/>
          <p:cNvSpPr/>
          <p:nvPr/>
        </p:nvSpPr>
        <p:spPr bwMode="auto">
          <a:xfrm>
            <a:off x="7772400" y="3505200"/>
            <a:ext cx="838200" cy="685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" name="Gerade Verbindung mit Pfeil 23"/>
          <p:cNvCxnSpPr/>
          <p:nvPr/>
        </p:nvCxnSpPr>
        <p:spPr bwMode="auto">
          <a:xfrm flipV="1">
            <a:off x="7315200" y="4114800"/>
            <a:ext cx="439652" cy="2909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5105400" y="4419600"/>
            <a:ext cx="3751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Das Polynom bestimmt Eigenverhalten des Systems</a:t>
            </a:r>
            <a:endParaRPr lang="de-DE" dirty="0"/>
          </a:p>
        </p:txBody>
      </p:sp>
      <p:graphicFrame>
        <p:nvGraphicFramePr>
          <p:cNvPr id="51" name="Objek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699054"/>
              </p:ext>
            </p:extLst>
          </p:nvPr>
        </p:nvGraphicFramePr>
        <p:xfrm>
          <a:off x="6400800" y="5105400"/>
          <a:ext cx="194945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41" name="Formel" r:id="rId10" imgW="1218960" imgH="342720" progId="Equation.3">
                  <p:embed/>
                </p:oleObj>
              </mc:Choice>
              <mc:Fallback>
                <p:oleObj name="Formel" r:id="rId10" imgW="121896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105400"/>
                        <a:ext cx="1949450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Gerade Verbindung mit Pfeil 41"/>
          <p:cNvCxnSpPr/>
          <p:nvPr/>
        </p:nvCxnSpPr>
        <p:spPr bwMode="auto">
          <a:xfrm>
            <a:off x="1143000" y="3657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mit Pfeil 43"/>
          <p:cNvCxnSpPr/>
          <p:nvPr/>
        </p:nvCxnSpPr>
        <p:spPr bwMode="auto">
          <a:xfrm flipV="1">
            <a:off x="1143000" y="1524000"/>
            <a:ext cx="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1143000" y="2209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057400" y="2209800"/>
            <a:ext cx="175260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9" name="Objek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782620"/>
              </p:ext>
            </p:extLst>
          </p:nvPr>
        </p:nvGraphicFramePr>
        <p:xfrm>
          <a:off x="4198938" y="3352800"/>
          <a:ext cx="60325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42" name="Formel" r:id="rId12" imgW="444240" imgH="203040" progId="Equation.3">
                  <p:embed/>
                </p:oleObj>
              </mc:Choice>
              <mc:Fallback>
                <p:oleObj name="Formel" r:id="rId12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3352800"/>
                        <a:ext cx="60325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k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992789"/>
              </p:ext>
            </p:extLst>
          </p:nvPr>
        </p:nvGraphicFramePr>
        <p:xfrm>
          <a:off x="381000" y="1828800"/>
          <a:ext cx="1223962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43" name="Formel" r:id="rId14" imgW="901440" imgH="203040" progId="Equation.3">
                  <p:embed/>
                </p:oleObj>
              </mc:Choice>
              <mc:Fallback>
                <p:oleObj name="Formel" r:id="rId14" imgW="901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828800"/>
                        <a:ext cx="1223962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Gerade Verbindung 51"/>
          <p:cNvCxnSpPr/>
          <p:nvPr/>
        </p:nvCxnSpPr>
        <p:spPr bwMode="auto">
          <a:xfrm>
            <a:off x="2057400" y="22098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V="1">
            <a:off x="1143000" y="39624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914400" y="4572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752600" y="4572000"/>
            <a:ext cx="5334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2286000" y="5105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685800" y="45720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180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>
            <a:off x="3657600" y="51054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90</a:t>
            </a:r>
            <a:endParaRPr lang="de-DE" dirty="0"/>
          </a:p>
        </p:txBody>
      </p:sp>
      <p:cxnSp>
        <p:nvCxnSpPr>
          <p:cNvPr id="62" name="Gerade Verbindung mit Pfeil 61"/>
          <p:cNvCxnSpPr/>
          <p:nvPr/>
        </p:nvCxnSpPr>
        <p:spPr bwMode="auto">
          <a:xfrm flipV="1">
            <a:off x="3505200" y="51054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mit Pfeil 62"/>
          <p:cNvCxnSpPr/>
          <p:nvPr/>
        </p:nvCxnSpPr>
        <p:spPr bwMode="auto">
          <a:xfrm flipV="1">
            <a:off x="3505200" y="3810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mit Pfeil 63"/>
          <p:cNvCxnSpPr/>
          <p:nvPr/>
        </p:nvCxnSpPr>
        <p:spPr bwMode="auto">
          <a:xfrm flipV="1">
            <a:off x="1143000" y="39624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mit Pfeil 65"/>
          <p:cNvCxnSpPr/>
          <p:nvPr/>
        </p:nvCxnSpPr>
        <p:spPr bwMode="auto">
          <a:xfrm>
            <a:off x="1143000" y="56388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 flipV="1">
            <a:off x="1143000" y="45720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 flipH="1">
            <a:off x="1371600" y="1524000"/>
            <a:ext cx="152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1371600" y="121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dB</a:t>
            </a:r>
            <a:endParaRPr lang="de-DE" dirty="0"/>
          </a:p>
        </p:txBody>
      </p:sp>
      <p:cxnSp>
        <p:nvCxnSpPr>
          <p:cNvPr id="70" name="Gerade Verbindung mit Pfeil 69"/>
          <p:cNvCxnSpPr/>
          <p:nvPr/>
        </p:nvCxnSpPr>
        <p:spPr bwMode="auto">
          <a:xfrm>
            <a:off x="2057400" y="1676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057400" y="16002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Polstelle</a:t>
            </a:r>
            <a:endParaRPr lang="de-DE" dirty="0"/>
          </a:p>
        </p:txBody>
      </p:sp>
      <p:cxnSp>
        <p:nvCxnSpPr>
          <p:cNvPr id="72" name="Gerade Verbindung mit Pfeil 71"/>
          <p:cNvCxnSpPr/>
          <p:nvPr/>
        </p:nvCxnSpPr>
        <p:spPr bwMode="auto">
          <a:xfrm flipH="1">
            <a:off x="2895600" y="2514600"/>
            <a:ext cx="228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3048000" y="2514600"/>
            <a:ext cx="910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Asymptote</a:t>
            </a:r>
            <a:endParaRPr lang="de-DE" dirty="0"/>
          </a:p>
        </p:txBody>
      </p:sp>
      <p:sp>
        <p:nvSpPr>
          <p:cNvPr id="74" name="Bogen 73"/>
          <p:cNvSpPr/>
          <p:nvPr/>
        </p:nvSpPr>
        <p:spPr bwMode="auto">
          <a:xfrm>
            <a:off x="457200" y="2209800"/>
            <a:ext cx="2057400" cy="1371600"/>
          </a:xfrm>
          <a:prstGeom prst="arc">
            <a:avLst>
              <a:gd name="adj1" fmla="val 16200000"/>
              <a:gd name="adj2" fmla="val 2018805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1828800" y="2362200"/>
            <a:ext cx="3505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2209800" y="2209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mit Pfeil 79"/>
          <p:cNvCxnSpPr/>
          <p:nvPr/>
        </p:nvCxnSpPr>
        <p:spPr bwMode="auto">
          <a:xfrm>
            <a:off x="4953000" y="1828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 flipV="1">
            <a:off x="4953000" y="23622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4986721" y="19050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3dB</a:t>
            </a:r>
            <a:endParaRPr lang="de-DE" dirty="0"/>
          </a:p>
        </p:txBody>
      </p:sp>
      <p:cxnSp>
        <p:nvCxnSpPr>
          <p:cNvPr id="83" name="Gerade Verbindung 82"/>
          <p:cNvCxnSpPr/>
          <p:nvPr/>
        </p:nvCxnSpPr>
        <p:spPr bwMode="auto">
          <a:xfrm>
            <a:off x="2286000" y="4419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2227638" y="4724400"/>
            <a:ext cx="606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10*</a:t>
            </a:r>
            <a:r>
              <a:rPr lang="el-GR" dirty="0">
                <a:latin typeface="Calibri"/>
              </a:rPr>
              <a:t>ω</a:t>
            </a:r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1144660" y="4724400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0.1*</a:t>
            </a:r>
            <a:r>
              <a:rPr lang="el-GR" dirty="0">
                <a:latin typeface="Calibri"/>
              </a:rPr>
              <a:t>ω</a:t>
            </a:r>
            <a:r>
              <a:rPr lang="de-DE" dirty="0" smtClean="0"/>
              <a:t>p</a:t>
            </a:r>
            <a:endParaRPr lang="de-DE" dirty="0"/>
          </a:p>
        </p:txBody>
      </p:sp>
      <p:cxnSp>
        <p:nvCxnSpPr>
          <p:cNvPr id="86" name="Gerade Verbindung 85"/>
          <p:cNvCxnSpPr/>
          <p:nvPr/>
        </p:nvCxnSpPr>
        <p:spPr bwMode="auto">
          <a:xfrm>
            <a:off x="1752600" y="4419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18288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Calibri"/>
              </a:rPr>
              <a:t>ω</a:t>
            </a:r>
            <a:r>
              <a:rPr lang="de-DE" dirty="0" smtClean="0"/>
              <a:t>p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3487566" y="3352800"/>
            <a:ext cx="412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Calibri"/>
              </a:rPr>
              <a:t>ω</a:t>
            </a:r>
            <a:r>
              <a:rPr lang="de-DE" dirty="0" smtClean="0"/>
              <a:t>G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3810000" y="3733800"/>
            <a:ext cx="1293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Gain</a:t>
            </a:r>
            <a:r>
              <a:rPr lang="de-DE" dirty="0" smtClean="0"/>
              <a:t> Crossover 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2403308" y="12192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Amplitudengang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4162033" y="4191000"/>
            <a:ext cx="1043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Phasengang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3581400" y="5334000"/>
            <a:ext cx="12153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Phasenreserve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387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Instabil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Phasenänderung </a:t>
            </a:r>
            <a:r>
              <a:rPr lang="de-DE" sz="1400" dirty="0"/>
              <a:t>=</a:t>
            </a:r>
            <a:r>
              <a:rPr lang="de-DE" sz="1400" dirty="0" smtClean="0"/>
              <a:t> 180 -&gt; Oszillator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1143000" y="3657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 flipV="1">
            <a:off x="1143000" y="1524000"/>
            <a:ext cx="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80772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Gleichschenkliges Dreieck 64"/>
          <p:cNvSpPr/>
          <p:nvPr/>
        </p:nvSpPr>
        <p:spPr bwMode="auto">
          <a:xfrm rot="5400000">
            <a:off x="70896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70104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62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Ellipse 17"/>
          <p:cNvSpPr/>
          <p:nvPr/>
        </p:nvSpPr>
        <p:spPr bwMode="auto">
          <a:xfrm>
            <a:off x="6172200" y="23622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" name="Gerade Verbindung mit Pfeil 20"/>
          <p:cNvCxnSpPr/>
          <p:nvPr/>
        </p:nvCxnSpPr>
        <p:spPr bwMode="auto">
          <a:xfrm>
            <a:off x="5715000" y="2590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>
            <a:endCxn id="18" idx="0"/>
          </p:cNvCxnSpPr>
          <p:nvPr/>
        </p:nvCxnSpPr>
        <p:spPr bwMode="auto">
          <a:xfrm>
            <a:off x="6400800" y="1828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400800" y="18288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2047"/>
          <p:cNvCxnSpPr/>
          <p:nvPr/>
        </p:nvCxnSpPr>
        <p:spPr bwMode="auto">
          <a:xfrm flipV="1">
            <a:off x="8458200" y="1828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49" name="Objek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907588"/>
              </p:ext>
            </p:extLst>
          </p:nvPr>
        </p:nvGraphicFramePr>
        <p:xfrm>
          <a:off x="6477000" y="1981200"/>
          <a:ext cx="2063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24" name="Formel" r:id="rId4" imgW="152280" imgH="203040" progId="Equation.3">
                  <p:embed/>
                </p:oleObj>
              </mc:Choice>
              <mc:Fallback>
                <p:oleObj name="Formel" r:id="rId4" imgW="152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981200"/>
                        <a:ext cx="20637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k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78427"/>
              </p:ext>
            </p:extLst>
          </p:nvPr>
        </p:nvGraphicFramePr>
        <p:xfrm>
          <a:off x="5910263" y="2235200"/>
          <a:ext cx="120650" cy="22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25" name="Formel" r:id="rId6" imgW="88560" imgH="164880" progId="Equation.3">
                  <p:embed/>
                </p:oleObj>
              </mc:Choice>
              <mc:Fallback>
                <p:oleObj name="Formel" r:id="rId6" imgW="885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0263" y="2235200"/>
                        <a:ext cx="120650" cy="22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53" name="Gerade Verbindung 2052"/>
          <p:cNvCxnSpPr/>
          <p:nvPr/>
        </p:nvCxnSpPr>
        <p:spPr bwMode="auto">
          <a:xfrm>
            <a:off x="1143000" y="2209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2057400" y="2209800"/>
            <a:ext cx="6858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4" name="Objek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826879"/>
              </p:ext>
            </p:extLst>
          </p:nvPr>
        </p:nvGraphicFramePr>
        <p:xfrm>
          <a:off x="4198938" y="3352800"/>
          <a:ext cx="60325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26" name="Formel" r:id="rId8" imgW="444240" imgH="203040" progId="Equation.3">
                  <p:embed/>
                </p:oleObj>
              </mc:Choice>
              <mc:Fallback>
                <p:oleObj name="Formel" r:id="rId8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3352800"/>
                        <a:ext cx="60325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k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771212"/>
              </p:ext>
            </p:extLst>
          </p:nvPr>
        </p:nvGraphicFramePr>
        <p:xfrm>
          <a:off x="381000" y="1828800"/>
          <a:ext cx="1223962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27" name="Formel" r:id="rId10" imgW="901440" imgH="203040" progId="Equation.3">
                  <p:embed/>
                </p:oleObj>
              </mc:Choice>
              <mc:Fallback>
                <p:oleObj name="Formel" r:id="rId10" imgW="901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828800"/>
                        <a:ext cx="1223962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Gerade Verbindung 3"/>
          <p:cNvCxnSpPr/>
          <p:nvPr/>
        </p:nvCxnSpPr>
        <p:spPr bwMode="auto">
          <a:xfrm>
            <a:off x="2057400" y="22098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 flipV="1">
            <a:off x="1143000" y="39624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mit Pfeil 46"/>
          <p:cNvCxnSpPr/>
          <p:nvPr/>
        </p:nvCxnSpPr>
        <p:spPr bwMode="auto">
          <a:xfrm>
            <a:off x="1143000" y="56388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914400" y="4572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1752600" y="4572000"/>
            <a:ext cx="5334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286000" y="5105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 flipV="1">
            <a:off x="1143000" y="45720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685800" y="45720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180</a:t>
            </a:r>
            <a:endParaRPr lang="de-DE" dirty="0"/>
          </a:p>
        </p:txBody>
      </p: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9103216"/>
              </p:ext>
            </p:extLst>
          </p:nvPr>
        </p:nvGraphicFramePr>
        <p:xfrm>
          <a:off x="7010400" y="3276600"/>
          <a:ext cx="1887537" cy="670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28" name="Formel" r:id="rId12" imgW="1180800" imgH="419040" progId="Equation.3">
                  <p:embed/>
                </p:oleObj>
              </mc:Choice>
              <mc:Fallback>
                <p:oleObj name="Formel" r:id="rId12" imgW="1180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276600"/>
                        <a:ext cx="1887537" cy="6703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Gerade Verbindung 35"/>
          <p:cNvCxnSpPr/>
          <p:nvPr/>
        </p:nvCxnSpPr>
        <p:spPr bwMode="auto">
          <a:xfrm>
            <a:off x="2743200" y="2895600"/>
            <a:ext cx="304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2514600" y="5105400"/>
            <a:ext cx="5334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3048000" y="3657600"/>
            <a:ext cx="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1524000" y="19050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-100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3113723" y="33528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+1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 flipV="1">
            <a:off x="8382000" y="3962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8229600" y="47244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1-1</a:t>
            </a:r>
            <a:endParaRPr lang="de-DE" dirty="0"/>
          </a:p>
        </p:txBody>
      </p:sp>
      <p:sp>
        <p:nvSpPr>
          <p:cNvPr id="19" name="Ellipse 18"/>
          <p:cNvSpPr/>
          <p:nvPr/>
        </p:nvSpPr>
        <p:spPr bwMode="auto">
          <a:xfrm>
            <a:off x="7772400" y="3505200"/>
            <a:ext cx="838200" cy="685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" name="Gerade Verbindung mit Pfeil 23"/>
          <p:cNvCxnSpPr/>
          <p:nvPr/>
        </p:nvCxnSpPr>
        <p:spPr bwMode="auto">
          <a:xfrm flipV="1">
            <a:off x="7315200" y="4114800"/>
            <a:ext cx="439652" cy="2909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3581400" y="4419600"/>
            <a:ext cx="37513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Das Polynom bestimmt Eigenverhalten des Systems</a:t>
            </a:r>
            <a:endParaRPr lang="de-DE" dirty="0"/>
          </a:p>
        </p:txBody>
      </p:sp>
      <p:graphicFrame>
        <p:nvGraphicFramePr>
          <p:cNvPr id="51" name="Objek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748182"/>
              </p:ext>
            </p:extLst>
          </p:nvPr>
        </p:nvGraphicFramePr>
        <p:xfrm>
          <a:off x="6400800" y="5105400"/>
          <a:ext cx="194945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29" name="Formel" r:id="rId14" imgW="1218960" imgH="342720" progId="Equation.3">
                  <p:embed/>
                </p:oleObj>
              </mc:Choice>
              <mc:Fallback>
                <p:oleObj name="Formel" r:id="rId14" imgW="121896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105400"/>
                        <a:ext cx="1949450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Gerade Verbindung mit Pfeil 4"/>
          <p:cNvCxnSpPr/>
          <p:nvPr/>
        </p:nvCxnSpPr>
        <p:spPr bwMode="auto">
          <a:xfrm>
            <a:off x="2819400" y="26670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H="1">
            <a:off x="1295400" y="23622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1350134" y="2819400"/>
            <a:ext cx="2127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Schlecht für Stabilität</a:t>
            </a:r>
          </a:p>
          <a:p>
            <a:r>
              <a:rPr lang="de-DE" dirty="0" smtClean="0"/>
              <a:t>Zeitkonstanten nah einander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010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Stabil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Phasenreserve 45°</a:t>
            </a:r>
          </a:p>
          <a:p>
            <a:pPr eaLnBrk="1" hangingPunct="1"/>
            <a:r>
              <a:rPr lang="de-DE" sz="1400" dirty="0" smtClean="0"/>
              <a:t>Beispiel: </a:t>
            </a:r>
            <a:r>
              <a:rPr lang="de-DE" sz="1400" dirty="0" err="1" smtClean="0"/>
              <a:t>beta</a:t>
            </a:r>
            <a:r>
              <a:rPr lang="de-DE" sz="1400" dirty="0" smtClean="0"/>
              <a:t> A = 100, die zweite Zeitkonstante soll 100 kleiner sein als die dominante T </a:t>
            </a:r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1143000" y="3657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 flipV="1">
            <a:off x="1143000" y="1524000"/>
            <a:ext cx="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80772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Gleichschenkliges Dreieck 64"/>
          <p:cNvSpPr/>
          <p:nvPr/>
        </p:nvSpPr>
        <p:spPr bwMode="auto">
          <a:xfrm rot="5400000">
            <a:off x="70896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70104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62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Ellipse 17"/>
          <p:cNvSpPr/>
          <p:nvPr/>
        </p:nvSpPr>
        <p:spPr bwMode="auto">
          <a:xfrm>
            <a:off x="6172200" y="23622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" name="Gerade Verbindung mit Pfeil 20"/>
          <p:cNvCxnSpPr/>
          <p:nvPr/>
        </p:nvCxnSpPr>
        <p:spPr bwMode="auto">
          <a:xfrm>
            <a:off x="5715000" y="2590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>
            <a:endCxn id="18" idx="0"/>
          </p:cNvCxnSpPr>
          <p:nvPr/>
        </p:nvCxnSpPr>
        <p:spPr bwMode="auto">
          <a:xfrm>
            <a:off x="6400800" y="1828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400800" y="18288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2047"/>
          <p:cNvCxnSpPr/>
          <p:nvPr/>
        </p:nvCxnSpPr>
        <p:spPr bwMode="auto">
          <a:xfrm flipV="1">
            <a:off x="8458200" y="1828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49" name="Objek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229980"/>
              </p:ext>
            </p:extLst>
          </p:nvPr>
        </p:nvGraphicFramePr>
        <p:xfrm>
          <a:off x="6477000" y="1981200"/>
          <a:ext cx="2063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267" name="Formel" r:id="rId4" imgW="152280" imgH="203040" progId="Equation.3">
                  <p:embed/>
                </p:oleObj>
              </mc:Choice>
              <mc:Fallback>
                <p:oleObj name="Formel" r:id="rId4" imgW="152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981200"/>
                        <a:ext cx="20637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k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351571"/>
              </p:ext>
            </p:extLst>
          </p:nvPr>
        </p:nvGraphicFramePr>
        <p:xfrm>
          <a:off x="5910263" y="2235200"/>
          <a:ext cx="120650" cy="22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268" name="Formel" r:id="rId6" imgW="88560" imgH="164880" progId="Equation.3">
                  <p:embed/>
                </p:oleObj>
              </mc:Choice>
              <mc:Fallback>
                <p:oleObj name="Formel" r:id="rId6" imgW="885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0263" y="2235200"/>
                        <a:ext cx="120650" cy="22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53" name="Gerade Verbindung 2052"/>
          <p:cNvCxnSpPr/>
          <p:nvPr/>
        </p:nvCxnSpPr>
        <p:spPr bwMode="auto">
          <a:xfrm>
            <a:off x="1143000" y="2209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2057400" y="2209800"/>
            <a:ext cx="144780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4" name="Objek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395495"/>
              </p:ext>
            </p:extLst>
          </p:nvPr>
        </p:nvGraphicFramePr>
        <p:xfrm>
          <a:off x="4198938" y="3352800"/>
          <a:ext cx="60325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269" name="Formel" r:id="rId8" imgW="444240" imgH="203040" progId="Equation.3">
                  <p:embed/>
                </p:oleObj>
              </mc:Choice>
              <mc:Fallback>
                <p:oleObj name="Formel" r:id="rId8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3352800"/>
                        <a:ext cx="60325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k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374984"/>
              </p:ext>
            </p:extLst>
          </p:nvPr>
        </p:nvGraphicFramePr>
        <p:xfrm>
          <a:off x="381000" y="1828800"/>
          <a:ext cx="1223962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270" name="Formel" r:id="rId10" imgW="901440" imgH="203040" progId="Equation.3">
                  <p:embed/>
                </p:oleObj>
              </mc:Choice>
              <mc:Fallback>
                <p:oleObj name="Formel" r:id="rId10" imgW="901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828800"/>
                        <a:ext cx="1223962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Gerade Verbindung 3"/>
          <p:cNvCxnSpPr/>
          <p:nvPr/>
        </p:nvCxnSpPr>
        <p:spPr bwMode="auto">
          <a:xfrm>
            <a:off x="2057400" y="22098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 flipV="1">
            <a:off x="1143000" y="39624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mit Pfeil 46"/>
          <p:cNvCxnSpPr/>
          <p:nvPr/>
        </p:nvCxnSpPr>
        <p:spPr bwMode="auto">
          <a:xfrm>
            <a:off x="1143000" y="56388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914400" y="4572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1752600" y="4572000"/>
            <a:ext cx="5334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286000" y="5105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 flipV="1">
            <a:off x="1143000" y="45720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685800" y="45720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180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2743200" y="51054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90</a:t>
            </a:r>
            <a:endParaRPr lang="de-DE" dirty="0"/>
          </a:p>
        </p:txBody>
      </p:sp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918782"/>
              </p:ext>
            </p:extLst>
          </p:nvPr>
        </p:nvGraphicFramePr>
        <p:xfrm>
          <a:off x="7010400" y="3276600"/>
          <a:ext cx="1887537" cy="670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271" name="Formel" r:id="rId12" imgW="1180800" imgH="419040" progId="Equation.3">
                  <p:embed/>
                </p:oleObj>
              </mc:Choice>
              <mc:Fallback>
                <p:oleObj name="Formel" r:id="rId12" imgW="1180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276600"/>
                        <a:ext cx="1887537" cy="6703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8" name="Gerade Verbindung mit Pfeil 67"/>
          <p:cNvCxnSpPr/>
          <p:nvPr/>
        </p:nvCxnSpPr>
        <p:spPr bwMode="auto">
          <a:xfrm flipV="1">
            <a:off x="3505200" y="40386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3505200" y="36576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3276600" y="5105400"/>
            <a:ext cx="5334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 flipV="1">
            <a:off x="3505200" y="3810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 flipV="1">
            <a:off x="1524000" y="22098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1447800" y="28956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2018127" y="3352800"/>
            <a:ext cx="3706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Calibri"/>
              </a:rPr>
              <a:t>ω</a:t>
            </a:r>
            <a:r>
              <a:rPr lang="de-DE" dirty="0" smtClean="0">
                <a:latin typeface="Calibri"/>
              </a:rPr>
              <a:t>1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2971800" y="3352800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Calibri"/>
              </a:rPr>
              <a:t>ω</a:t>
            </a:r>
            <a:r>
              <a:rPr lang="de-DE" dirty="0" smtClean="0">
                <a:latin typeface="Calibri"/>
              </a:rPr>
              <a:t>2 = 100 </a:t>
            </a:r>
            <a:r>
              <a:rPr lang="el-GR" dirty="0" smtClean="0">
                <a:latin typeface="Calibri"/>
              </a:rPr>
              <a:t>ω</a:t>
            </a:r>
            <a:r>
              <a:rPr lang="de-DE" dirty="0" smtClean="0">
                <a:latin typeface="Calibri"/>
              </a:rPr>
              <a:t>1 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1860313" y="2819400"/>
            <a:ext cx="1797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Gut für Stabilität</a:t>
            </a:r>
          </a:p>
          <a:p>
            <a:r>
              <a:rPr lang="de-DE" dirty="0" smtClean="0"/>
              <a:t>Zeitkonstanten getrennt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580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Stabil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endParaRPr lang="de-DE" sz="1400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1143000" y="36576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 flipV="1">
            <a:off x="1143000" y="1524000"/>
            <a:ext cx="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3" name="Gerade Verbindung 2052"/>
          <p:cNvCxnSpPr/>
          <p:nvPr/>
        </p:nvCxnSpPr>
        <p:spPr bwMode="auto">
          <a:xfrm>
            <a:off x="1143000" y="2209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3" name="Gerade Verbindung 2062"/>
          <p:cNvCxnSpPr/>
          <p:nvPr/>
        </p:nvCxnSpPr>
        <p:spPr bwMode="auto">
          <a:xfrm>
            <a:off x="2057400" y="2209800"/>
            <a:ext cx="144780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4" name="Objek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9410599"/>
              </p:ext>
            </p:extLst>
          </p:nvPr>
        </p:nvGraphicFramePr>
        <p:xfrm>
          <a:off x="4198938" y="3352800"/>
          <a:ext cx="60325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82" name="Formel" r:id="rId4" imgW="444240" imgH="203040" progId="Equation.3">
                  <p:embed/>
                </p:oleObj>
              </mc:Choice>
              <mc:Fallback>
                <p:oleObj name="Formel" r:id="rId4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3352800"/>
                        <a:ext cx="60325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k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1426289"/>
              </p:ext>
            </p:extLst>
          </p:nvPr>
        </p:nvGraphicFramePr>
        <p:xfrm>
          <a:off x="381000" y="1828800"/>
          <a:ext cx="1223962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83" name="Formel" r:id="rId6" imgW="901440" imgH="203040" progId="Equation.3">
                  <p:embed/>
                </p:oleObj>
              </mc:Choice>
              <mc:Fallback>
                <p:oleObj name="Formel" r:id="rId6" imgW="901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828800"/>
                        <a:ext cx="1223962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Gerade Verbindung 3"/>
          <p:cNvCxnSpPr/>
          <p:nvPr/>
        </p:nvCxnSpPr>
        <p:spPr bwMode="auto">
          <a:xfrm>
            <a:off x="2057400" y="22098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 flipV="1">
            <a:off x="1143000" y="39624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mit Pfeil 46"/>
          <p:cNvCxnSpPr/>
          <p:nvPr/>
        </p:nvCxnSpPr>
        <p:spPr bwMode="auto">
          <a:xfrm>
            <a:off x="1143000" y="56388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914400" y="4572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1752600" y="4572000"/>
            <a:ext cx="5334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286000" y="51054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 flipV="1">
            <a:off x="1143000" y="45720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685800" y="45720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180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2743200" y="51054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90</a:t>
            </a:r>
            <a:endParaRPr lang="de-DE" dirty="0"/>
          </a:p>
        </p:txBody>
      </p:sp>
      <p:cxnSp>
        <p:nvCxnSpPr>
          <p:cNvPr id="68" name="Gerade Verbindung mit Pfeil 67"/>
          <p:cNvCxnSpPr/>
          <p:nvPr/>
        </p:nvCxnSpPr>
        <p:spPr bwMode="auto">
          <a:xfrm flipV="1">
            <a:off x="3505200" y="40386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3505200" y="36576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3276600" y="5105400"/>
            <a:ext cx="5334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 flipV="1">
            <a:off x="3505200" y="3810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 flipV="1">
            <a:off x="1524000" y="22098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1447800" y="28956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2018127" y="3352800"/>
            <a:ext cx="3706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Calibri"/>
              </a:rPr>
              <a:t>ω</a:t>
            </a:r>
            <a:r>
              <a:rPr lang="de-DE" dirty="0" smtClean="0">
                <a:latin typeface="Calibri"/>
              </a:rPr>
              <a:t>1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2971800" y="3352800"/>
            <a:ext cx="10454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Calibri"/>
              </a:rPr>
              <a:t>ω</a:t>
            </a:r>
            <a:r>
              <a:rPr lang="de-DE" dirty="0" smtClean="0">
                <a:latin typeface="Calibri"/>
              </a:rPr>
              <a:t>2 = 100 </a:t>
            </a:r>
            <a:r>
              <a:rPr lang="el-GR" dirty="0" smtClean="0">
                <a:latin typeface="Calibri"/>
              </a:rPr>
              <a:t>ω</a:t>
            </a:r>
            <a:r>
              <a:rPr lang="de-DE" dirty="0" smtClean="0">
                <a:latin typeface="Calibri"/>
              </a:rPr>
              <a:t>1 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1860313" y="2819400"/>
            <a:ext cx="1797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Gut für Stabilität</a:t>
            </a:r>
          </a:p>
          <a:p>
            <a:r>
              <a:rPr lang="de-DE" dirty="0" smtClean="0"/>
              <a:t>Zeitkonstanten getrennt</a:t>
            </a:r>
            <a:endParaRPr lang="de-DE" dirty="0"/>
          </a:p>
        </p:txBody>
      </p:sp>
      <p:sp>
        <p:nvSpPr>
          <p:cNvPr id="41" name="Line 10"/>
          <p:cNvSpPr>
            <a:spLocks noChangeShapeType="1"/>
          </p:cNvSpPr>
          <p:nvPr/>
        </p:nvSpPr>
        <p:spPr bwMode="auto">
          <a:xfrm>
            <a:off x="7162800" y="4702175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" name="Line 11"/>
          <p:cNvSpPr>
            <a:spLocks noChangeShapeType="1"/>
          </p:cNvSpPr>
          <p:nvPr/>
        </p:nvSpPr>
        <p:spPr bwMode="auto">
          <a:xfrm>
            <a:off x="7883525" y="4414837"/>
            <a:ext cx="0" cy="5746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7954962" y="4414837"/>
            <a:ext cx="0" cy="5746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8" name="Line 13"/>
          <p:cNvSpPr>
            <a:spLocks noChangeShapeType="1"/>
          </p:cNvSpPr>
          <p:nvPr/>
        </p:nvSpPr>
        <p:spPr bwMode="auto">
          <a:xfrm>
            <a:off x="7954962" y="4702175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0" name="Line 15"/>
          <p:cNvSpPr>
            <a:spLocks noChangeShapeType="1"/>
          </p:cNvSpPr>
          <p:nvPr/>
        </p:nvSpPr>
        <p:spPr bwMode="auto">
          <a:xfrm>
            <a:off x="7666037" y="5205412"/>
            <a:ext cx="0" cy="8651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" name="Line 16"/>
          <p:cNvSpPr>
            <a:spLocks noChangeShapeType="1"/>
          </p:cNvSpPr>
          <p:nvPr/>
        </p:nvSpPr>
        <p:spPr bwMode="auto">
          <a:xfrm>
            <a:off x="7666037" y="5205412"/>
            <a:ext cx="649288" cy="4333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2" name="Line 17"/>
          <p:cNvSpPr>
            <a:spLocks noChangeShapeType="1"/>
          </p:cNvSpPr>
          <p:nvPr/>
        </p:nvSpPr>
        <p:spPr bwMode="auto">
          <a:xfrm flipV="1">
            <a:off x="7666037" y="5638800"/>
            <a:ext cx="649288" cy="4333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4" name="Line 19"/>
          <p:cNvSpPr>
            <a:spLocks noChangeShapeType="1"/>
          </p:cNvSpPr>
          <p:nvPr/>
        </p:nvSpPr>
        <p:spPr bwMode="auto">
          <a:xfrm>
            <a:off x="8674100" y="47021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7162800" y="4702175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6" name="Line 21"/>
          <p:cNvSpPr>
            <a:spLocks noChangeShapeType="1"/>
          </p:cNvSpPr>
          <p:nvPr/>
        </p:nvSpPr>
        <p:spPr bwMode="auto">
          <a:xfrm>
            <a:off x="7162800" y="5638800"/>
            <a:ext cx="50323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7639050" y="5494337"/>
            <a:ext cx="3317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-A</a:t>
            </a:r>
          </a:p>
        </p:txBody>
      </p: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7961312" y="4433887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C</a:t>
            </a:r>
          </a:p>
        </p:txBody>
      </p:sp>
      <p:sp>
        <p:nvSpPr>
          <p:cNvPr id="60" name="Line 21"/>
          <p:cNvSpPr>
            <a:spLocks noChangeShapeType="1"/>
          </p:cNvSpPr>
          <p:nvPr/>
        </p:nvSpPr>
        <p:spPr bwMode="auto">
          <a:xfrm>
            <a:off x="8339137" y="5634037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2" name="Rechteck 61"/>
          <p:cNvSpPr/>
          <p:nvPr/>
        </p:nvSpPr>
        <p:spPr bwMode="auto">
          <a:xfrm>
            <a:off x="6298626" y="5557837"/>
            <a:ext cx="304800" cy="152400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>
            <a:stCxn id="62" idx="3"/>
          </p:cNvCxnSpPr>
          <p:nvPr/>
        </p:nvCxnSpPr>
        <p:spPr bwMode="auto">
          <a:xfrm>
            <a:off x="6603426" y="5634037"/>
            <a:ext cx="609600" cy="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>
            <a:endCxn id="62" idx="1"/>
          </p:cNvCxnSpPr>
          <p:nvPr/>
        </p:nvCxnSpPr>
        <p:spPr bwMode="auto">
          <a:xfrm>
            <a:off x="6070026" y="5634037"/>
            <a:ext cx="228600" cy="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feld 66"/>
          <p:cNvSpPr txBox="1"/>
          <p:nvPr/>
        </p:nvSpPr>
        <p:spPr>
          <a:xfrm>
            <a:off x="6662737" y="5329237"/>
            <a:ext cx="295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8686800" y="35052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7467600" y="35052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477000" y="3124200"/>
            <a:ext cx="990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9" name="Gerade Verbindung 68"/>
          <p:cNvCxnSpPr/>
          <p:nvPr/>
        </p:nvCxnSpPr>
        <p:spPr bwMode="auto">
          <a:xfrm flipH="1">
            <a:off x="5638800" y="3505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638800" y="35052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5257800" y="5638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6477000" y="3581400"/>
            <a:ext cx="272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370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Zusammenfassung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Rückkopplung – nichtinvertierender Verstärker</a:t>
            </a:r>
          </a:p>
          <a:p>
            <a:pPr eaLnBrk="1" hangingPunct="1"/>
            <a:r>
              <a:rPr lang="de-DE" sz="1400" dirty="0" smtClean="0"/>
              <a:t>Impedanzen und RK (Beispiel Nichtinvertierender Verstärker)</a:t>
            </a:r>
          </a:p>
          <a:p>
            <a:pPr eaLnBrk="1" hangingPunct="1"/>
            <a:r>
              <a:rPr lang="de-DE" sz="1400" dirty="0" err="1" smtClean="0"/>
              <a:t>Rin</a:t>
            </a:r>
            <a:r>
              <a:rPr lang="de-DE" sz="1400" dirty="0" smtClean="0"/>
              <a:t> wird höher, </a:t>
            </a:r>
            <a:r>
              <a:rPr lang="de-DE" sz="1400" dirty="0" err="1" smtClean="0"/>
              <a:t>Rout</a:t>
            </a:r>
            <a:r>
              <a:rPr lang="de-DE" sz="1400" dirty="0" smtClean="0"/>
              <a:t> niedriger</a:t>
            </a:r>
          </a:p>
          <a:p>
            <a:pPr eaLnBrk="1" hangingPunct="1"/>
            <a:r>
              <a:rPr lang="de-DE" sz="1400" dirty="0" smtClean="0"/>
              <a:t>Integrator (</a:t>
            </a:r>
            <a:r>
              <a:rPr lang="de-DE" sz="1400" dirty="0" err="1" smtClean="0"/>
              <a:t>Millereffekt</a:t>
            </a:r>
            <a:r>
              <a:rPr lang="de-DE" sz="1400" dirty="0" smtClean="0"/>
              <a:t>)</a:t>
            </a:r>
          </a:p>
          <a:p>
            <a:pPr eaLnBrk="1" hangingPunct="1"/>
            <a:r>
              <a:rPr lang="de-DE" sz="1400" dirty="0" smtClean="0"/>
              <a:t>Kapazität wird multipliziert</a:t>
            </a:r>
          </a:p>
          <a:p>
            <a:pPr eaLnBrk="1" hangingPunct="1"/>
            <a:r>
              <a:rPr lang="de-DE" sz="1400" dirty="0"/>
              <a:t>Bode-Diagramm und </a:t>
            </a:r>
            <a:r>
              <a:rPr lang="de-DE" sz="1400" dirty="0" smtClean="0"/>
              <a:t>Stabilität (</a:t>
            </a:r>
            <a:r>
              <a:rPr lang="de-DE" altLang="de-DE" sz="1400" dirty="0" err="1"/>
              <a:t>Nyquistkriterium</a:t>
            </a:r>
            <a:r>
              <a:rPr lang="de-DE" sz="1400" dirty="0" smtClean="0"/>
              <a:t>)</a:t>
            </a:r>
          </a:p>
          <a:p>
            <a:pPr eaLnBrk="1" hangingPunct="1"/>
            <a:r>
              <a:rPr lang="de-DE" sz="1400" dirty="0"/>
              <a:t>System ist stabil wenn </a:t>
            </a:r>
            <a:r>
              <a:rPr lang="de-DE" sz="1400" dirty="0" smtClean="0"/>
              <a:t>Phasenreserve </a:t>
            </a:r>
            <a:r>
              <a:rPr lang="de-DE" sz="1400" dirty="0"/>
              <a:t>&gt; </a:t>
            </a:r>
            <a:r>
              <a:rPr lang="de-DE" sz="1400" dirty="0" smtClean="0"/>
              <a:t>0</a:t>
            </a:r>
          </a:p>
          <a:p>
            <a:pPr eaLnBrk="1" hangingPunct="1"/>
            <a:r>
              <a:rPr lang="de-DE" sz="1400" dirty="0" smtClean="0"/>
              <a:t>Trennung von Zeitkonstanten ist gut für Stabilität</a:t>
            </a:r>
            <a:endParaRPr lang="en-US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820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4BE952F-CB37-4372-B0B0-A92ABBACF8BB}" type="slidenum">
              <a:rPr lang="de-DE" altLang="de-DE" sz="1400">
                <a:latin typeface="Arial" charset="0"/>
              </a:rPr>
              <a:pPr/>
              <a:t>6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Impedanzen mit RK</a:t>
            </a:r>
          </a:p>
        </p:txBody>
      </p:sp>
      <p:sp>
        <p:nvSpPr>
          <p:cNvPr id="43013" name="Line 3"/>
          <p:cNvSpPr>
            <a:spLocks noChangeShapeType="1"/>
          </p:cNvSpPr>
          <p:nvPr/>
        </p:nvSpPr>
        <p:spPr bwMode="auto">
          <a:xfrm>
            <a:off x="1189038" y="1339850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4" name="Oval 4"/>
          <p:cNvSpPr>
            <a:spLocks noChangeArrowheads="1"/>
          </p:cNvSpPr>
          <p:nvPr/>
        </p:nvSpPr>
        <p:spPr bwMode="auto">
          <a:xfrm>
            <a:off x="469900" y="1050925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15" name="Line 5"/>
          <p:cNvSpPr>
            <a:spLocks noChangeShapeType="1"/>
          </p:cNvSpPr>
          <p:nvPr/>
        </p:nvSpPr>
        <p:spPr bwMode="auto">
          <a:xfrm>
            <a:off x="323850" y="1339850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 flipV="1">
            <a:off x="612775" y="155416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7" name="Line 7"/>
          <p:cNvSpPr>
            <a:spLocks noChangeShapeType="1"/>
          </p:cNvSpPr>
          <p:nvPr/>
        </p:nvSpPr>
        <p:spPr bwMode="auto">
          <a:xfrm>
            <a:off x="757238" y="155416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8" name="Line 8"/>
          <p:cNvSpPr>
            <a:spLocks noChangeShapeType="1"/>
          </p:cNvSpPr>
          <p:nvPr/>
        </p:nvSpPr>
        <p:spPr bwMode="auto">
          <a:xfrm>
            <a:off x="828675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19" name="Line 9"/>
          <p:cNvSpPr>
            <a:spLocks noChangeShapeType="1"/>
          </p:cNvSpPr>
          <p:nvPr/>
        </p:nvSpPr>
        <p:spPr bwMode="auto">
          <a:xfrm>
            <a:off x="828675" y="1411288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0" name="Line 10"/>
          <p:cNvSpPr>
            <a:spLocks noChangeShapeType="1"/>
          </p:cNvSpPr>
          <p:nvPr/>
        </p:nvSpPr>
        <p:spPr bwMode="auto">
          <a:xfrm flipV="1">
            <a:off x="901700" y="14112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1" name="Line 11"/>
          <p:cNvSpPr>
            <a:spLocks noChangeShapeType="1"/>
          </p:cNvSpPr>
          <p:nvPr/>
        </p:nvSpPr>
        <p:spPr bwMode="auto">
          <a:xfrm>
            <a:off x="757238" y="1771650"/>
            <a:ext cx="0" cy="10080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2" name="Line 12"/>
          <p:cNvSpPr>
            <a:spLocks noChangeShapeType="1"/>
          </p:cNvSpPr>
          <p:nvPr/>
        </p:nvSpPr>
        <p:spPr bwMode="auto">
          <a:xfrm>
            <a:off x="757238" y="2779713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900113" y="2635250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4" name="Line 14"/>
          <p:cNvSpPr>
            <a:spLocks noChangeShapeType="1"/>
          </p:cNvSpPr>
          <p:nvPr/>
        </p:nvSpPr>
        <p:spPr bwMode="auto">
          <a:xfrm>
            <a:off x="900113" y="1771650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5" name="Line 15"/>
          <p:cNvSpPr>
            <a:spLocks noChangeShapeType="1"/>
          </p:cNvSpPr>
          <p:nvPr/>
        </p:nvSpPr>
        <p:spPr bwMode="auto">
          <a:xfrm>
            <a:off x="1189038" y="1484313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6" name="Line 16"/>
          <p:cNvSpPr>
            <a:spLocks noChangeShapeType="1"/>
          </p:cNvSpPr>
          <p:nvPr/>
        </p:nvSpPr>
        <p:spPr bwMode="auto">
          <a:xfrm>
            <a:off x="323850" y="148431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7" name="Oval 17"/>
          <p:cNvSpPr>
            <a:spLocks noChangeArrowheads="1"/>
          </p:cNvSpPr>
          <p:nvPr/>
        </p:nvSpPr>
        <p:spPr bwMode="auto">
          <a:xfrm>
            <a:off x="1403350" y="2347913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28" name="Line 18"/>
          <p:cNvSpPr>
            <a:spLocks noChangeShapeType="1"/>
          </p:cNvSpPr>
          <p:nvPr/>
        </p:nvSpPr>
        <p:spPr bwMode="auto">
          <a:xfrm flipV="1">
            <a:off x="1546225" y="285115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29" name="Line 19"/>
          <p:cNvSpPr>
            <a:spLocks noChangeShapeType="1"/>
          </p:cNvSpPr>
          <p:nvPr/>
        </p:nvSpPr>
        <p:spPr bwMode="auto">
          <a:xfrm>
            <a:off x="1690688" y="2851150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30" name="Line 20"/>
          <p:cNvSpPr>
            <a:spLocks noChangeShapeType="1"/>
          </p:cNvSpPr>
          <p:nvPr/>
        </p:nvSpPr>
        <p:spPr bwMode="auto">
          <a:xfrm>
            <a:off x="1762125" y="2708275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31" name="Line 21"/>
          <p:cNvSpPr>
            <a:spLocks noChangeShapeType="1"/>
          </p:cNvSpPr>
          <p:nvPr/>
        </p:nvSpPr>
        <p:spPr bwMode="auto">
          <a:xfrm>
            <a:off x="1762125" y="2708275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32" name="Line 22"/>
          <p:cNvSpPr>
            <a:spLocks noChangeShapeType="1"/>
          </p:cNvSpPr>
          <p:nvPr/>
        </p:nvSpPr>
        <p:spPr bwMode="auto">
          <a:xfrm flipV="1">
            <a:off x="1835150" y="27082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43033" name="Object 2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095517"/>
              </p:ext>
            </p:extLst>
          </p:nvPr>
        </p:nvGraphicFramePr>
        <p:xfrm>
          <a:off x="6980238" y="5648325"/>
          <a:ext cx="15176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27" name="Formel" r:id="rId3" imgW="1193760" imgH="431640" progId="Equation.3">
                  <p:embed/>
                </p:oleObj>
              </mc:Choice>
              <mc:Fallback>
                <p:oleObj name="Formel" r:id="rId3" imgW="1193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0238" y="5648325"/>
                        <a:ext cx="1517650" cy="5492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34" name="AutoShape 24"/>
          <p:cNvSpPr>
            <a:spLocks noChangeArrowheads="1"/>
          </p:cNvSpPr>
          <p:nvPr/>
        </p:nvSpPr>
        <p:spPr bwMode="auto">
          <a:xfrm rot="5400000">
            <a:off x="1512095" y="1158081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35" name="Line 25"/>
          <p:cNvSpPr>
            <a:spLocks noChangeShapeType="1"/>
          </p:cNvSpPr>
          <p:nvPr/>
        </p:nvSpPr>
        <p:spPr bwMode="auto">
          <a:xfrm>
            <a:off x="1404938" y="1339850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36" name="Line 26"/>
          <p:cNvSpPr>
            <a:spLocks noChangeShapeType="1"/>
          </p:cNvSpPr>
          <p:nvPr/>
        </p:nvSpPr>
        <p:spPr bwMode="auto">
          <a:xfrm>
            <a:off x="14049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3037" name="Group 27"/>
          <p:cNvGrpSpPr>
            <a:grpSpLocks/>
          </p:cNvGrpSpPr>
          <p:nvPr/>
        </p:nvGrpSpPr>
        <p:grpSpPr bwMode="auto">
          <a:xfrm>
            <a:off x="1547813" y="1050925"/>
            <a:ext cx="1873250" cy="1728788"/>
            <a:chOff x="929" y="799"/>
            <a:chExt cx="1180" cy="1089"/>
          </a:xfrm>
        </p:grpSpPr>
        <p:sp>
          <p:nvSpPr>
            <p:cNvPr id="43185" name="Line 28"/>
            <p:cNvSpPr>
              <a:spLocks noChangeShapeType="1"/>
            </p:cNvSpPr>
            <p:nvPr/>
          </p:nvSpPr>
          <p:spPr bwMode="auto">
            <a:xfrm>
              <a:off x="1156" y="981"/>
              <a:ext cx="31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6" name="Line 29"/>
            <p:cNvSpPr>
              <a:spLocks noChangeShapeType="1"/>
            </p:cNvSpPr>
            <p:nvPr/>
          </p:nvSpPr>
          <p:spPr bwMode="auto">
            <a:xfrm>
              <a:off x="1882" y="981"/>
              <a:ext cx="22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7" name="Oval 30"/>
            <p:cNvSpPr>
              <a:spLocks noChangeArrowheads="1"/>
            </p:cNvSpPr>
            <p:nvPr/>
          </p:nvSpPr>
          <p:spPr bwMode="auto">
            <a:xfrm>
              <a:off x="1429" y="799"/>
              <a:ext cx="453" cy="454"/>
            </a:xfrm>
            <a:prstGeom prst="ellipse">
              <a:avLst/>
            </a:prstGeom>
            <a:solidFill>
              <a:srgbClr val="99CCFF"/>
            </a:solidFill>
            <a:ln w="22225" algn="ctr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188" name="Line 31"/>
            <p:cNvSpPr>
              <a:spLocks noChangeShapeType="1"/>
            </p:cNvSpPr>
            <p:nvPr/>
          </p:nvSpPr>
          <p:spPr bwMode="auto">
            <a:xfrm flipV="1">
              <a:off x="1519" y="1116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9" name="Line 32"/>
            <p:cNvSpPr>
              <a:spLocks noChangeShapeType="1"/>
            </p:cNvSpPr>
            <p:nvPr/>
          </p:nvSpPr>
          <p:spPr bwMode="auto">
            <a:xfrm>
              <a:off x="1610" y="1116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0" name="Line 33"/>
            <p:cNvSpPr>
              <a:spLocks noChangeShapeType="1"/>
            </p:cNvSpPr>
            <p:nvPr/>
          </p:nvSpPr>
          <p:spPr bwMode="auto">
            <a:xfrm>
              <a:off x="1655" y="1026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1" name="Line 34"/>
            <p:cNvSpPr>
              <a:spLocks noChangeShapeType="1"/>
            </p:cNvSpPr>
            <p:nvPr/>
          </p:nvSpPr>
          <p:spPr bwMode="auto">
            <a:xfrm>
              <a:off x="1655" y="1026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2" name="Line 35"/>
            <p:cNvSpPr>
              <a:spLocks noChangeShapeType="1"/>
            </p:cNvSpPr>
            <p:nvPr/>
          </p:nvSpPr>
          <p:spPr bwMode="auto">
            <a:xfrm flipV="1">
              <a:off x="1701" y="1026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3" name="Line 36"/>
            <p:cNvSpPr>
              <a:spLocks noChangeShapeType="1"/>
            </p:cNvSpPr>
            <p:nvPr/>
          </p:nvSpPr>
          <p:spPr bwMode="auto">
            <a:xfrm flipH="1">
              <a:off x="2018" y="981"/>
              <a:ext cx="0" cy="907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4" name="Line 37"/>
            <p:cNvSpPr>
              <a:spLocks noChangeShapeType="1"/>
            </p:cNvSpPr>
            <p:nvPr/>
          </p:nvSpPr>
          <p:spPr bwMode="auto">
            <a:xfrm flipH="1">
              <a:off x="1338" y="1888"/>
              <a:ext cx="68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5" name="Line 38"/>
            <p:cNvSpPr>
              <a:spLocks noChangeShapeType="1"/>
            </p:cNvSpPr>
            <p:nvPr/>
          </p:nvSpPr>
          <p:spPr bwMode="auto">
            <a:xfrm flipH="1">
              <a:off x="1338" y="1797"/>
              <a:ext cx="589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6" name="Line 39"/>
            <p:cNvSpPr>
              <a:spLocks noChangeShapeType="1"/>
            </p:cNvSpPr>
            <p:nvPr/>
          </p:nvSpPr>
          <p:spPr bwMode="auto">
            <a:xfrm flipH="1">
              <a:off x="1927" y="1071"/>
              <a:ext cx="0" cy="72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7" name="Line 40"/>
            <p:cNvSpPr>
              <a:spLocks noChangeShapeType="1"/>
            </p:cNvSpPr>
            <p:nvPr/>
          </p:nvSpPr>
          <p:spPr bwMode="auto">
            <a:xfrm>
              <a:off x="1881" y="1071"/>
              <a:ext cx="228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8" name="Line 41"/>
            <p:cNvSpPr>
              <a:spLocks noChangeShapeType="1"/>
            </p:cNvSpPr>
            <p:nvPr/>
          </p:nvSpPr>
          <p:spPr bwMode="auto">
            <a:xfrm flipV="1">
              <a:off x="1156" y="1071"/>
              <a:ext cx="273" cy="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99" name="AutoShape 42"/>
            <p:cNvSpPr>
              <a:spLocks noChangeArrowheads="1"/>
            </p:cNvSpPr>
            <p:nvPr/>
          </p:nvSpPr>
          <p:spPr bwMode="auto">
            <a:xfrm rot="5400000">
              <a:off x="906" y="867"/>
              <a:ext cx="363" cy="318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3200" name="Line 43"/>
            <p:cNvSpPr>
              <a:spLocks noChangeShapeType="1"/>
            </p:cNvSpPr>
            <p:nvPr/>
          </p:nvSpPr>
          <p:spPr bwMode="auto">
            <a:xfrm>
              <a:off x="1338" y="1072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201" name="Line 44"/>
            <p:cNvSpPr>
              <a:spLocks noChangeShapeType="1"/>
            </p:cNvSpPr>
            <p:nvPr/>
          </p:nvSpPr>
          <p:spPr bwMode="auto">
            <a:xfrm>
              <a:off x="1292" y="1162"/>
              <a:ext cx="91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3038" name="Line 45"/>
          <p:cNvSpPr>
            <a:spLocks noChangeShapeType="1"/>
          </p:cNvSpPr>
          <p:nvPr/>
        </p:nvSpPr>
        <p:spPr bwMode="auto">
          <a:xfrm>
            <a:off x="4573588" y="3789363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39" name="Oval 46"/>
          <p:cNvSpPr>
            <a:spLocks noChangeArrowheads="1"/>
          </p:cNvSpPr>
          <p:nvPr/>
        </p:nvSpPr>
        <p:spPr bwMode="auto">
          <a:xfrm>
            <a:off x="3854450" y="3500438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40" name="Line 47"/>
          <p:cNvSpPr>
            <a:spLocks noChangeShapeType="1"/>
          </p:cNvSpPr>
          <p:nvPr/>
        </p:nvSpPr>
        <p:spPr bwMode="auto">
          <a:xfrm>
            <a:off x="3708400" y="378936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1" name="Line 48"/>
          <p:cNvSpPr>
            <a:spLocks noChangeShapeType="1"/>
          </p:cNvSpPr>
          <p:nvPr/>
        </p:nvSpPr>
        <p:spPr bwMode="auto">
          <a:xfrm flipV="1">
            <a:off x="3997325" y="40036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2" name="Line 49"/>
          <p:cNvSpPr>
            <a:spLocks noChangeShapeType="1"/>
          </p:cNvSpPr>
          <p:nvPr/>
        </p:nvSpPr>
        <p:spPr bwMode="auto">
          <a:xfrm>
            <a:off x="4141788" y="4003675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3" name="Line 50"/>
          <p:cNvSpPr>
            <a:spLocks noChangeShapeType="1"/>
          </p:cNvSpPr>
          <p:nvPr/>
        </p:nvSpPr>
        <p:spPr bwMode="auto">
          <a:xfrm>
            <a:off x="4213225" y="3860800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4" name="Line 51"/>
          <p:cNvSpPr>
            <a:spLocks noChangeShapeType="1"/>
          </p:cNvSpPr>
          <p:nvPr/>
        </p:nvSpPr>
        <p:spPr bwMode="auto">
          <a:xfrm>
            <a:off x="4213225" y="38608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5" name="Line 52"/>
          <p:cNvSpPr>
            <a:spLocks noChangeShapeType="1"/>
          </p:cNvSpPr>
          <p:nvPr/>
        </p:nvSpPr>
        <p:spPr bwMode="auto">
          <a:xfrm flipV="1">
            <a:off x="4286250" y="386080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6" name="Line 53"/>
          <p:cNvSpPr>
            <a:spLocks noChangeShapeType="1"/>
          </p:cNvSpPr>
          <p:nvPr/>
        </p:nvSpPr>
        <p:spPr bwMode="auto">
          <a:xfrm>
            <a:off x="4141788" y="4221163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7" name="Line 54"/>
          <p:cNvSpPr>
            <a:spLocks noChangeShapeType="1"/>
          </p:cNvSpPr>
          <p:nvPr/>
        </p:nvSpPr>
        <p:spPr bwMode="auto">
          <a:xfrm>
            <a:off x="4141788" y="522922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8" name="Line 55"/>
          <p:cNvSpPr>
            <a:spLocks noChangeShapeType="1"/>
          </p:cNvSpPr>
          <p:nvPr/>
        </p:nvSpPr>
        <p:spPr bwMode="auto">
          <a:xfrm>
            <a:off x="4284663" y="50847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49" name="Line 56"/>
          <p:cNvSpPr>
            <a:spLocks noChangeShapeType="1"/>
          </p:cNvSpPr>
          <p:nvPr/>
        </p:nvSpPr>
        <p:spPr bwMode="auto">
          <a:xfrm>
            <a:off x="4284663" y="4221163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0" name="Line 57"/>
          <p:cNvSpPr>
            <a:spLocks noChangeShapeType="1"/>
          </p:cNvSpPr>
          <p:nvPr/>
        </p:nvSpPr>
        <p:spPr bwMode="auto">
          <a:xfrm>
            <a:off x="4573588" y="393382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1" name="Line 58"/>
          <p:cNvSpPr>
            <a:spLocks noChangeShapeType="1"/>
          </p:cNvSpPr>
          <p:nvPr/>
        </p:nvSpPr>
        <p:spPr bwMode="auto">
          <a:xfrm>
            <a:off x="3708400" y="393382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2" name="Oval 59"/>
          <p:cNvSpPr>
            <a:spLocks noChangeArrowheads="1"/>
          </p:cNvSpPr>
          <p:nvPr/>
        </p:nvSpPr>
        <p:spPr bwMode="auto">
          <a:xfrm>
            <a:off x="4787900" y="479742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53" name="Line 60"/>
          <p:cNvSpPr>
            <a:spLocks noChangeShapeType="1"/>
          </p:cNvSpPr>
          <p:nvPr/>
        </p:nvSpPr>
        <p:spPr bwMode="auto">
          <a:xfrm flipV="1">
            <a:off x="4930775" y="530066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4" name="Line 61"/>
          <p:cNvSpPr>
            <a:spLocks noChangeShapeType="1"/>
          </p:cNvSpPr>
          <p:nvPr/>
        </p:nvSpPr>
        <p:spPr bwMode="auto">
          <a:xfrm>
            <a:off x="5075238" y="530066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5" name="Line 62"/>
          <p:cNvSpPr>
            <a:spLocks noChangeShapeType="1"/>
          </p:cNvSpPr>
          <p:nvPr/>
        </p:nvSpPr>
        <p:spPr bwMode="auto">
          <a:xfrm>
            <a:off x="5146675" y="51577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6" name="Line 63"/>
          <p:cNvSpPr>
            <a:spLocks noChangeShapeType="1"/>
          </p:cNvSpPr>
          <p:nvPr/>
        </p:nvSpPr>
        <p:spPr bwMode="auto">
          <a:xfrm>
            <a:off x="5146675" y="5157788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7" name="Line 64"/>
          <p:cNvSpPr>
            <a:spLocks noChangeShapeType="1"/>
          </p:cNvSpPr>
          <p:nvPr/>
        </p:nvSpPr>
        <p:spPr bwMode="auto">
          <a:xfrm flipV="1">
            <a:off x="5219700" y="51577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58" name="AutoShape 65"/>
          <p:cNvSpPr>
            <a:spLocks noChangeArrowheads="1"/>
          </p:cNvSpPr>
          <p:nvPr/>
        </p:nvSpPr>
        <p:spPr bwMode="auto">
          <a:xfrm rot="5400000">
            <a:off x="4896644" y="3607594"/>
            <a:ext cx="576263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59" name="Line 66"/>
          <p:cNvSpPr>
            <a:spLocks noChangeShapeType="1"/>
          </p:cNvSpPr>
          <p:nvPr/>
        </p:nvSpPr>
        <p:spPr bwMode="auto">
          <a:xfrm>
            <a:off x="4789488" y="378936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0" name="Line 67"/>
          <p:cNvSpPr>
            <a:spLocks noChangeShapeType="1"/>
          </p:cNvSpPr>
          <p:nvPr/>
        </p:nvSpPr>
        <p:spPr bwMode="auto">
          <a:xfrm>
            <a:off x="4789488" y="393382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1" name="Line 68"/>
          <p:cNvSpPr>
            <a:spLocks noChangeShapeType="1"/>
          </p:cNvSpPr>
          <p:nvPr/>
        </p:nvSpPr>
        <p:spPr bwMode="auto">
          <a:xfrm>
            <a:off x="5292725" y="378936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2" name="Line 69"/>
          <p:cNvSpPr>
            <a:spLocks noChangeShapeType="1"/>
          </p:cNvSpPr>
          <p:nvPr/>
        </p:nvSpPr>
        <p:spPr bwMode="auto">
          <a:xfrm>
            <a:off x="6445250" y="3789363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3" name="Oval 70"/>
          <p:cNvSpPr>
            <a:spLocks noChangeArrowheads="1"/>
          </p:cNvSpPr>
          <p:nvPr/>
        </p:nvSpPr>
        <p:spPr bwMode="auto">
          <a:xfrm>
            <a:off x="5726113" y="3500438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64" name="Line 71"/>
          <p:cNvSpPr>
            <a:spLocks noChangeShapeType="1"/>
          </p:cNvSpPr>
          <p:nvPr/>
        </p:nvSpPr>
        <p:spPr bwMode="auto">
          <a:xfrm flipV="1">
            <a:off x="5868988" y="4003675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5" name="Line 72"/>
          <p:cNvSpPr>
            <a:spLocks noChangeShapeType="1"/>
          </p:cNvSpPr>
          <p:nvPr/>
        </p:nvSpPr>
        <p:spPr bwMode="auto">
          <a:xfrm>
            <a:off x="6013450" y="4003675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6" name="Line 73"/>
          <p:cNvSpPr>
            <a:spLocks noChangeShapeType="1"/>
          </p:cNvSpPr>
          <p:nvPr/>
        </p:nvSpPr>
        <p:spPr bwMode="auto">
          <a:xfrm>
            <a:off x="6084888" y="3860800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7" name="Line 74"/>
          <p:cNvSpPr>
            <a:spLocks noChangeShapeType="1"/>
          </p:cNvSpPr>
          <p:nvPr/>
        </p:nvSpPr>
        <p:spPr bwMode="auto">
          <a:xfrm>
            <a:off x="6084888" y="38608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8" name="Line 75"/>
          <p:cNvSpPr>
            <a:spLocks noChangeShapeType="1"/>
          </p:cNvSpPr>
          <p:nvPr/>
        </p:nvSpPr>
        <p:spPr bwMode="auto">
          <a:xfrm flipV="1">
            <a:off x="6157913" y="3860800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69" name="Line 76"/>
          <p:cNvSpPr>
            <a:spLocks noChangeShapeType="1"/>
          </p:cNvSpPr>
          <p:nvPr/>
        </p:nvSpPr>
        <p:spPr bwMode="auto">
          <a:xfrm flipH="1">
            <a:off x="6661150" y="3789363"/>
            <a:ext cx="0" cy="14398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0" name="Line 77"/>
          <p:cNvSpPr>
            <a:spLocks noChangeShapeType="1"/>
          </p:cNvSpPr>
          <p:nvPr/>
        </p:nvSpPr>
        <p:spPr bwMode="auto">
          <a:xfrm flipH="1">
            <a:off x="5581650" y="5229225"/>
            <a:ext cx="10795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1" name="Line 78"/>
          <p:cNvSpPr>
            <a:spLocks noChangeShapeType="1"/>
          </p:cNvSpPr>
          <p:nvPr/>
        </p:nvSpPr>
        <p:spPr bwMode="auto">
          <a:xfrm flipH="1">
            <a:off x="5581650" y="5084763"/>
            <a:ext cx="9350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2" name="Line 79"/>
          <p:cNvSpPr>
            <a:spLocks noChangeShapeType="1"/>
          </p:cNvSpPr>
          <p:nvPr/>
        </p:nvSpPr>
        <p:spPr bwMode="auto">
          <a:xfrm flipH="1">
            <a:off x="6516688" y="3932238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3" name="Line 80"/>
          <p:cNvSpPr>
            <a:spLocks noChangeShapeType="1"/>
          </p:cNvSpPr>
          <p:nvPr/>
        </p:nvSpPr>
        <p:spPr bwMode="auto">
          <a:xfrm>
            <a:off x="6443663" y="3932238"/>
            <a:ext cx="3619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4" name="Line 81"/>
          <p:cNvSpPr>
            <a:spLocks noChangeShapeType="1"/>
          </p:cNvSpPr>
          <p:nvPr/>
        </p:nvSpPr>
        <p:spPr bwMode="auto">
          <a:xfrm flipV="1">
            <a:off x="5292725" y="3932238"/>
            <a:ext cx="433388" cy="15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5" name="AutoShape 82"/>
          <p:cNvSpPr>
            <a:spLocks noChangeArrowheads="1"/>
          </p:cNvSpPr>
          <p:nvPr/>
        </p:nvSpPr>
        <p:spPr bwMode="auto">
          <a:xfrm rot="5400000">
            <a:off x="4896644" y="3607594"/>
            <a:ext cx="576263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76" name="Line 83"/>
          <p:cNvSpPr>
            <a:spLocks noChangeShapeType="1"/>
          </p:cNvSpPr>
          <p:nvPr/>
        </p:nvSpPr>
        <p:spPr bwMode="auto">
          <a:xfrm>
            <a:off x="5581650" y="3933825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7" name="Line 84"/>
          <p:cNvSpPr>
            <a:spLocks noChangeShapeType="1"/>
          </p:cNvSpPr>
          <p:nvPr/>
        </p:nvSpPr>
        <p:spPr bwMode="auto">
          <a:xfrm>
            <a:off x="5508625" y="4076700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8" name="Line 85"/>
          <p:cNvSpPr>
            <a:spLocks noChangeShapeType="1"/>
          </p:cNvSpPr>
          <p:nvPr/>
        </p:nvSpPr>
        <p:spPr bwMode="auto">
          <a:xfrm>
            <a:off x="1189038" y="378777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79" name="Oval 86"/>
          <p:cNvSpPr>
            <a:spLocks noChangeArrowheads="1"/>
          </p:cNvSpPr>
          <p:nvPr/>
        </p:nvSpPr>
        <p:spPr bwMode="auto">
          <a:xfrm>
            <a:off x="469900" y="3498850"/>
            <a:ext cx="719138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80" name="Line 87"/>
          <p:cNvSpPr>
            <a:spLocks noChangeShapeType="1"/>
          </p:cNvSpPr>
          <p:nvPr/>
        </p:nvSpPr>
        <p:spPr bwMode="auto">
          <a:xfrm>
            <a:off x="323850" y="3787775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1" name="Line 88"/>
          <p:cNvSpPr>
            <a:spLocks noChangeShapeType="1"/>
          </p:cNvSpPr>
          <p:nvPr/>
        </p:nvSpPr>
        <p:spPr bwMode="auto">
          <a:xfrm flipV="1">
            <a:off x="612775" y="4002088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2" name="Line 89"/>
          <p:cNvSpPr>
            <a:spLocks noChangeShapeType="1"/>
          </p:cNvSpPr>
          <p:nvPr/>
        </p:nvSpPr>
        <p:spPr bwMode="auto">
          <a:xfrm>
            <a:off x="757238" y="4002088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3" name="Line 90"/>
          <p:cNvSpPr>
            <a:spLocks noChangeShapeType="1"/>
          </p:cNvSpPr>
          <p:nvPr/>
        </p:nvSpPr>
        <p:spPr bwMode="auto">
          <a:xfrm>
            <a:off x="828675" y="3859213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4" name="Line 91"/>
          <p:cNvSpPr>
            <a:spLocks noChangeShapeType="1"/>
          </p:cNvSpPr>
          <p:nvPr/>
        </p:nvSpPr>
        <p:spPr bwMode="auto">
          <a:xfrm>
            <a:off x="828675" y="38592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5" name="Line 92"/>
          <p:cNvSpPr>
            <a:spLocks noChangeShapeType="1"/>
          </p:cNvSpPr>
          <p:nvPr/>
        </p:nvSpPr>
        <p:spPr bwMode="auto">
          <a:xfrm flipV="1">
            <a:off x="901700" y="3859213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6" name="Line 93"/>
          <p:cNvSpPr>
            <a:spLocks noChangeShapeType="1"/>
          </p:cNvSpPr>
          <p:nvPr/>
        </p:nvSpPr>
        <p:spPr bwMode="auto">
          <a:xfrm>
            <a:off x="757238" y="4219575"/>
            <a:ext cx="0" cy="10080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7" name="Line 94"/>
          <p:cNvSpPr>
            <a:spLocks noChangeShapeType="1"/>
          </p:cNvSpPr>
          <p:nvPr/>
        </p:nvSpPr>
        <p:spPr bwMode="auto">
          <a:xfrm>
            <a:off x="757238" y="5227638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8" name="Line 95"/>
          <p:cNvSpPr>
            <a:spLocks noChangeShapeType="1"/>
          </p:cNvSpPr>
          <p:nvPr/>
        </p:nvSpPr>
        <p:spPr bwMode="auto">
          <a:xfrm>
            <a:off x="900113" y="50831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89" name="Line 96"/>
          <p:cNvSpPr>
            <a:spLocks noChangeShapeType="1"/>
          </p:cNvSpPr>
          <p:nvPr/>
        </p:nvSpPr>
        <p:spPr bwMode="auto">
          <a:xfrm>
            <a:off x="900113" y="4219575"/>
            <a:ext cx="0" cy="863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0" name="Line 97"/>
          <p:cNvSpPr>
            <a:spLocks noChangeShapeType="1"/>
          </p:cNvSpPr>
          <p:nvPr/>
        </p:nvSpPr>
        <p:spPr bwMode="auto">
          <a:xfrm>
            <a:off x="1189038" y="3932238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1" name="Line 98"/>
          <p:cNvSpPr>
            <a:spLocks noChangeShapeType="1"/>
          </p:cNvSpPr>
          <p:nvPr/>
        </p:nvSpPr>
        <p:spPr bwMode="auto">
          <a:xfrm>
            <a:off x="323850" y="3932238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2" name="Oval 99"/>
          <p:cNvSpPr>
            <a:spLocks noChangeArrowheads="1"/>
          </p:cNvSpPr>
          <p:nvPr/>
        </p:nvSpPr>
        <p:spPr bwMode="auto">
          <a:xfrm>
            <a:off x="1403350" y="479742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093" name="Line 100"/>
          <p:cNvSpPr>
            <a:spLocks noChangeShapeType="1"/>
          </p:cNvSpPr>
          <p:nvPr/>
        </p:nvSpPr>
        <p:spPr bwMode="auto">
          <a:xfrm flipV="1">
            <a:off x="1546225" y="5299075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4" name="Line 101"/>
          <p:cNvSpPr>
            <a:spLocks noChangeShapeType="1"/>
          </p:cNvSpPr>
          <p:nvPr/>
        </p:nvSpPr>
        <p:spPr bwMode="auto">
          <a:xfrm>
            <a:off x="1690688" y="5299075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5" name="Line 102"/>
          <p:cNvSpPr>
            <a:spLocks noChangeShapeType="1"/>
          </p:cNvSpPr>
          <p:nvPr/>
        </p:nvSpPr>
        <p:spPr bwMode="auto">
          <a:xfrm>
            <a:off x="1762125" y="5156200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6" name="Line 103"/>
          <p:cNvSpPr>
            <a:spLocks noChangeShapeType="1"/>
          </p:cNvSpPr>
          <p:nvPr/>
        </p:nvSpPr>
        <p:spPr bwMode="auto">
          <a:xfrm>
            <a:off x="1762125" y="51562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7" name="Line 104"/>
          <p:cNvSpPr>
            <a:spLocks noChangeShapeType="1"/>
          </p:cNvSpPr>
          <p:nvPr/>
        </p:nvSpPr>
        <p:spPr bwMode="auto">
          <a:xfrm flipV="1">
            <a:off x="1835150" y="5156200"/>
            <a:ext cx="144463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8" name="Line 105"/>
          <p:cNvSpPr>
            <a:spLocks noChangeShapeType="1"/>
          </p:cNvSpPr>
          <p:nvPr/>
        </p:nvSpPr>
        <p:spPr bwMode="auto">
          <a:xfrm>
            <a:off x="1258888" y="3789363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099" name="AutoShape 106"/>
          <p:cNvSpPr>
            <a:spLocks noChangeArrowheads="1"/>
          </p:cNvSpPr>
          <p:nvPr/>
        </p:nvSpPr>
        <p:spPr bwMode="auto">
          <a:xfrm rot="5400000">
            <a:off x="1512095" y="36060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100" name="Line 107"/>
          <p:cNvSpPr>
            <a:spLocks noChangeShapeType="1"/>
          </p:cNvSpPr>
          <p:nvPr/>
        </p:nvSpPr>
        <p:spPr bwMode="auto">
          <a:xfrm>
            <a:off x="1404938" y="37877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1" name="Line 108"/>
          <p:cNvSpPr>
            <a:spLocks noChangeShapeType="1"/>
          </p:cNvSpPr>
          <p:nvPr/>
        </p:nvSpPr>
        <p:spPr bwMode="auto">
          <a:xfrm>
            <a:off x="1404938" y="39322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2" name="Line 109"/>
          <p:cNvSpPr>
            <a:spLocks noChangeShapeType="1"/>
          </p:cNvSpPr>
          <p:nvPr/>
        </p:nvSpPr>
        <p:spPr bwMode="auto">
          <a:xfrm>
            <a:off x="1908175" y="37877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3" name="Line 110"/>
          <p:cNvSpPr>
            <a:spLocks noChangeShapeType="1"/>
          </p:cNvSpPr>
          <p:nvPr/>
        </p:nvSpPr>
        <p:spPr bwMode="auto">
          <a:xfrm>
            <a:off x="3060700" y="3787775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4" name="Oval 111"/>
          <p:cNvSpPr>
            <a:spLocks noChangeArrowheads="1"/>
          </p:cNvSpPr>
          <p:nvPr/>
        </p:nvSpPr>
        <p:spPr bwMode="auto">
          <a:xfrm>
            <a:off x="2341563" y="34988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105" name="Line 112"/>
          <p:cNvSpPr>
            <a:spLocks noChangeShapeType="1"/>
          </p:cNvSpPr>
          <p:nvPr/>
        </p:nvSpPr>
        <p:spPr bwMode="auto">
          <a:xfrm flipV="1">
            <a:off x="2484438" y="40020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6" name="Line 113"/>
          <p:cNvSpPr>
            <a:spLocks noChangeShapeType="1"/>
          </p:cNvSpPr>
          <p:nvPr/>
        </p:nvSpPr>
        <p:spPr bwMode="auto">
          <a:xfrm>
            <a:off x="2628900" y="40020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7" name="Line 114"/>
          <p:cNvSpPr>
            <a:spLocks noChangeShapeType="1"/>
          </p:cNvSpPr>
          <p:nvPr/>
        </p:nvSpPr>
        <p:spPr bwMode="auto">
          <a:xfrm>
            <a:off x="2700338" y="38592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8" name="Line 115"/>
          <p:cNvSpPr>
            <a:spLocks noChangeShapeType="1"/>
          </p:cNvSpPr>
          <p:nvPr/>
        </p:nvSpPr>
        <p:spPr bwMode="auto">
          <a:xfrm>
            <a:off x="2700338" y="38592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09" name="Line 116"/>
          <p:cNvSpPr>
            <a:spLocks noChangeShapeType="1"/>
          </p:cNvSpPr>
          <p:nvPr/>
        </p:nvSpPr>
        <p:spPr bwMode="auto">
          <a:xfrm flipV="1">
            <a:off x="2773363" y="38592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0" name="Line 117"/>
          <p:cNvSpPr>
            <a:spLocks noChangeShapeType="1"/>
          </p:cNvSpPr>
          <p:nvPr/>
        </p:nvSpPr>
        <p:spPr bwMode="auto">
          <a:xfrm flipH="1">
            <a:off x="3276600" y="3787775"/>
            <a:ext cx="0" cy="14398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1" name="Line 118"/>
          <p:cNvSpPr>
            <a:spLocks noChangeShapeType="1"/>
          </p:cNvSpPr>
          <p:nvPr/>
        </p:nvSpPr>
        <p:spPr bwMode="auto">
          <a:xfrm flipH="1">
            <a:off x="2197100" y="5227638"/>
            <a:ext cx="10795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2" name="Line 119"/>
          <p:cNvSpPr>
            <a:spLocks noChangeShapeType="1"/>
          </p:cNvSpPr>
          <p:nvPr/>
        </p:nvSpPr>
        <p:spPr bwMode="auto">
          <a:xfrm flipH="1">
            <a:off x="2197100" y="5083175"/>
            <a:ext cx="9350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3" name="Line 120"/>
          <p:cNvSpPr>
            <a:spLocks noChangeShapeType="1"/>
          </p:cNvSpPr>
          <p:nvPr/>
        </p:nvSpPr>
        <p:spPr bwMode="auto">
          <a:xfrm flipH="1">
            <a:off x="3132138" y="3930650"/>
            <a:ext cx="0" cy="11525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4" name="Line 121"/>
          <p:cNvSpPr>
            <a:spLocks noChangeShapeType="1"/>
          </p:cNvSpPr>
          <p:nvPr/>
        </p:nvSpPr>
        <p:spPr bwMode="auto">
          <a:xfrm>
            <a:off x="3059113" y="3930650"/>
            <a:ext cx="36195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5" name="Line 122"/>
          <p:cNvSpPr>
            <a:spLocks noChangeShapeType="1"/>
          </p:cNvSpPr>
          <p:nvPr/>
        </p:nvSpPr>
        <p:spPr bwMode="auto">
          <a:xfrm flipV="1">
            <a:off x="1908175" y="3930650"/>
            <a:ext cx="433388" cy="15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6" name="AutoShape 123"/>
          <p:cNvSpPr>
            <a:spLocks noChangeArrowheads="1"/>
          </p:cNvSpPr>
          <p:nvPr/>
        </p:nvSpPr>
        <p:spPr bwMode="auto">
          <a:xfrm rot="5400000">
            <a:off x="1512095" y="36060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3117" name="Line 124"/>
          <p:cNvSpPr>
            <a:spLocks noChangeShapeType="1"/>
          </p:cNvSpPr>
          <p:nvPr/>
        </p:nvSpPr>
        <p:spPr bwMode="auto">
          <a:xfrm>
            <a:off x="2197100" y="39322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8" name="Line 125"/>
          <p:cNvSpPr>
            <a:spLocks noChangeShapeType="1"/>
          </p:cNvSpPr>
          <p:nvPr/>
        </p:nvSpPr>
        <p:spPr bwMode="auto">
          <a:xfrm>
            <a:off x="2124075" y="4075113"/>
            <a:ext cx="1444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19" name="Text Box 126"/>
          <p:cNvSpPr txBox="1">
            <a:spLocks noChangeArrowheads="1"/>
          </p:cNvSpPr>
          <p:nvPr/>
        </p:nvSpPr>
        <p:spPr bwMode="auto">
          <a:xfrm>
            <a:off x="3348038" y="1557338"/>
            <a:ext cx="2443162" cy="646331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/>
              <a:t>R0 – </a:t>
            </a:r>
            <a:r>
              <a:rPr lang="de-DE" altLang="de-DE" dirty="0" err="1"/>
              <a:t>dead</a:t>
            </a:r>
            <a:r>
              <a:rPr lang="de-DE" altLang="de-DE" dirty="0"/>
              <a:t> </a:t>
            </a:r>
            <a:r>
              <a:rPr lang="de-DE" altLang="de-DE" dirty="0" err="1"/>
              <a:t>gain</a:t>
            </a:r>
            <a:r>
              <a:rPr lang="de-DE" altLang="de-DE" dirty="0"/>
              <a:t> </a:t>
            </a:r>
            <a:r>
              <a:rPr lang="de-DE" altLang="de-DE" dirty="0" err="1"/>
              <a:t>output</a:t>
            </a:r>
            <a:r>
              <a:rPr lang="de-DE" altLang="de-DE" dirty="0"/>
              <a:t> </a:t>
            </a:r>
            <a:r>
              <a:rPr lang="de-DE" altLang="de-DE" dirty="0" err="1" smtClean="0"/>
              <a:t>impedance</a:t>
            </a:r>
            <a:endParaRPr lang="de-DE" altLang="de-DE" dirty="0" smtClean="0"/>
          </a:p>
          <a:p>
            <a:r>
              <a:rPr lang="de-DE" dirty="0"/>
              <a:t>Impedanz ohne </a:t>
            </a:r>
            <a:r>
              <a:rPr lang="de-DE" dirty="0" smtClean="0"/>
              <a:t>Verstärker</a:t>
            </a:r>
            <a:endParaRPr lang="de-DE" altLang="de-DE" dirty="0"/>
          </a:p>
        </p:txBody>
      </p:sp>
      <p:sp>
        <p:nvSpPr>
          <p:cNvPr id="43120" name="Text Box 127"/>
          <p:cNvSpPr txBox="1">
            <a:spLocks noChangeArrowheads="1"/>
          </p:cNvSpPr>
          <p:nvPr/>
        </p:nvSpPr>
        <p:spPr bwMode="auto">
          <a:xfrm>
            <a:off x="3348038" y="5013325"/>
            <a:ext cx="473075" cy="2746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TOC</a:t>
            </a:r>
          </a:p>
        </p:txBody>
      </p:sp>
      <p:sp>
        <p:nvSpPr>
          <p:cNvPr id="43121" name="Text Box 128"/>
          <p:cNvSpPr txBox="1">
            <a:spLocks noChangeArrowheads="1"/>
          </p:cNvSpPr>
          <p:nvPr/>
        </p:nvSpPr>
        <p:spPr bwMode="auto">
          <a:xfrm>
            <a:off x="6715125" y="5013325"/>
            <a:ext cx="449263" cy="2746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TSC</a:t>
            </a:r>
          </a:p>
        </p:txBody>
      </p:sp>
      <p:sp>
        <p:nvSpPr>
          <p:cNvPr id="43122" name="Line 129"/>
          <p:cNvSpPr>
            <a:spLocks noChangeShapeType="1"/>
          </p:cNvSpPr>
          <p:nvPr/>
        </p:nvSpPr>
        <p:spPr bwMode="auto">
          <a:xfrm flipH="1">
            <a:off x="323850" y="3789363"/>
            <a:ext cx="0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23" name="Line 130"/>
          <p:cNvSpPr>
            <a:spLocks noChangeShapeType="1"/>
          </p:cNvSpPr>
          <p:nvPr/>
        </p:nvSpPr>
        <p:spPr bwMode="auto">
          <a:xfrm rot="10800000">
            <a:off x="1403350" y="3789363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24" name="Line 131"/>
          <p:cNvSpPr>
            <a:spLocks noChangeShapeType="1"/>
          </p:cNvSpPr>
          <p:nvPr/>
        </p:nvSpPr>
        <p:spPr bwMode="auto">
          <a:xfrm flipH="1" flipV="1">
            <a:off x="323850" y="1557338"/>
            <a:ext cx="0" cy="12239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25" name="Text Box 132"/>
          <p:cNvSpPr txBox="1">
            <a:spLocks noChangeArrowheads="1"/>
          </p:cNvSpPr>
          <p:nvPr/>
        </p:nvSpPr>
        <p:spPr bwMode="auto">
          <a:xfrm>
            <a:off x="166688" y="2852738"/>
            <a:ext cx="9921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Short circuit</a:t>
            </a:r>
          </a:p>
        </p:txBody>
      </p:sp>
      <p:grpSp>
        <p:nvGrpSpPr>
          <p:cNvPr id="43126" name="Group 133"/>
          <p:cNvGrpSpPr>
            <a:grpSpLocks/>
          </p:cNvGrpSpPr>
          <p:nvPr/>
        </p:nvGrpSpPr>
        <p:grpSpPr bwMode="auto">
          <a:xfrm>
            <a:off x="611188" y="1196975"/>
            <a:ext cx="504825" cy="142875"/>
            <a:chOff x="340" y="755"/>
            <a:chExt cx="318" cy="90"/>
          </a:xfrm>
        </p:grpSpPr>
        <p:sp>
          <p:nvSpPr>
            <p:cNvPr id="43181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2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3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4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27" name="Group 138"/>
          <p:cNvGrpSpPr>
            <a:grpSpLocks/>
          </p:cNvGrpSpPr>
          <p:nvPr/>
        </p:nvGrpSpPr>
        <p:grpSpPr bwMode="auto">
          <a:xfrm>
            <a:off x="611188" y="3644900"/>
            <a:ext cx="504825" cy="142875"/>
            <a:chOff x="340" y="755"/>
            <a:chExt cx="318" cy="90"/>
          </a:xfrm>
        </p:grpSpPr>
        <p:sp>
          <p:nvSpPr>
            <p:cNvPr id="43177" name="Line 139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8" name="Line 140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9" name="Line 141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80" name="Line 142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28" name="Group 143"/>
          <p:cNvGrpSpPr>
            <a:grpSpLocks/>
          </p:cNvGrpSpPr>
          <p:nvPr/>
        </p:nvGrpSpPr>
        <p:grpSpPr bwMode="auto">
          <a:xfrm>
            <a:off x="3995738" y="3644900"/>
            <a:ext cx="504825" cy="142875"/>
            <a:chOff x="340" y="755"/>
            <a:chExt cx="318" cy="90"/>
          </a:xfrm>
        </p:grpSpPr>
        <p:sp>
          <p:nvSpPr>
            <p:cNvPr id="43173" name="Line 14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4" name="Line 14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5" name="Line 14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6" name="Line 14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29" name="Group 148"/>
          <p:cNvGrpSpPr>
            <a:grpSpLocks/>
          </p:cNvGrpSpPr>
          <p:nvPr/>
        </p:nvGrpSpPr>
        <p:grpSpPr bwMode="auto">
          <a:xfrm>
            <a:off x="2484438" y="1196975"/>
            <a:ext cx="504825" cy="142875"/>
            <a:chOff x="340" y="755"/>
            <a:chExt cx="318" cy="90"/>
          </a:xfrm>
        </p:grpSpPr>
        <p:sp>
          <p:nvSpPr>
            <p:cNvPr id="43169" name="Line 149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0" name="Line 150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1" name="Line 151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72" name="Line 152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30" name="Group 153"/>
          <p:cNvGrpSpPr>
            <a:grpSpLocks/>
          </p:cNvGrpSpPr>
          <p:nvPr/>
        </p:nvGrpSpPr>
        <p:grpSpPr bwMode="auto">
          <a:xfrm>
            <a:off x="2484438" y="3644900"/>
            <a:ext cx="504825" cy="142875"/>
            <a:chOff x="340" y="755"/>
            <a:chExt cx="318" cy="90"/>
          </a:xfrm>
        </p:grpSpPr>
        <p:sp>
          <p:nvSpPr>
            <p:cNvPr id="43165" name="Line 15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6" name="Line 15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7" name="Line 15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8" name="Line 15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31" name="Group 158"/>
          <p:cNvGrpSpPr>
            <a:grpSpLocks/>
          </p:cNvGrpSpPr>
          <p:nvPr/>
        </p:nvGrpSpPr>
        <p:grpSpPr bwMode="auto">
          <a:xfrm>
            <a:off x="5868988" y="3644900"/>
            <a:ext cx="504825" cy="142875"/>
            <a:chOff x="340" y="755"/>
            <a:chExt cx="318" cy="90"/>
          </a:xfrm>
        </p:grpSpPr>
        <p:sp>
          <p:nvSpPr>
            <p:cNvPr id="43161" name="Line 159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2" name="Line 160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3" name="Line 161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4" name="Line 162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32" name="Group 163"/>
          <p:cNvGrpSpPr>
            <a:grpSpLocks/>
          </p:cNvGrpSpPr>
          <p:nvPr/>
        </p:nvGrpSpPr>
        <p:grpSpPr bwMode="auto">
          <a:xfrm>
            <a:off x="4932363" y="4941888"/>
            <a:ext cx="504825" cy="142875"/>
            <a:chOff x="340" y="755"/>
            <a:chExt cx="318" cy="90"/>
          </a:xfrm>
        </p:grpSpPr>
        <p:sp>
          <p:nvSpPr>
            <p:cNvPr id="43157" name="Line 16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8" name="Line 16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9" name="Line 16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60" name="Line 16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33" name="Group 168"/>
          <p:cNvGrpSpPr>
            <a:grpSpLocks/>
          </p:cNvGrpSpPr>
          <p:nvPr/>
        </p:nvGrpSpPr>
        <p:grpSpPr bwMode="auto">
          <a:xfrm>
            <a:off x="1546225" y="4941888"/>
            <a:ext cx="504825" cy="142875"/>
            <a:chOff x="340" y="755"/>
            <a:chExt cx="318" cy="90"/>
          </a:xfrm>
        </p:grpSpPr>
        <p:sp>
          <p:nvSpPr>
            <p:cNvPr id="43153" name="Line 169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4" name="Line 170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5" name="Line 171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6" name="Line 172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3134" name="Group 173"/>
          <p:cNvGrpSpPr>
            <a:grpSpLocks/>
          </p:cNvGrpSpPr>
          <p:nvPr/>
        </p:nvGrpSpPr>
        <p:grpSpPr bwMode="auto">
          <a:xfrm>
            <a:off x="1547813" y="2492375"/>
            <a:ext cx="504825" cy="142875"/>
            <a:chOff x="340" y="755"/>
            <a:chExt cx="318" cy="90"/>
          </a:xfrm>
        </p:grpSpPr>
        <p:sp>
          <p:nvSpPr>
            <p:cNvPr id="43149" name="Line 17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0" name="Line 17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1" name="Line 17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3152" name="Line 17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3135" name="Line 178"/>
          <p:cNvSpPr>
            <a:spLocks noChangeShapeType="1"/>
          </p:cNvSpPr>
          <p:nvPr/>
        </p:nvSpPr>
        <p:spPr bwMode="auto">
          <a:xfrm>
            <a:off x="323850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36" name="Line 179"/>
          <p:cNvSpPr>
            <a:spLocks noChangeShapeType="1"/>
          </p:cNvSpPr>
          <p:nvPr/>
        </p:nvSpPr>
        <p:spPr bwMode="auto">
          <a:xfrm>
            <a:off x="1403350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37" name="Line 180"/>
          <p:cNvSpPr>
            <a:spLocks noChangeShapeType="1"/>
          </p:cNvSpPr>
          <p:nvPr/>
        </p:nvSpPr>
        <p:spPr bwMode="auto">
          <a:xfrm flipH="1">
            <a:off x="3348038" y="141287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38" name="Line 181"/>
          <p:cNvSpPr>
            <a:spLocks noChangeShapeType="1"/>
          </p:cNvSpPr>
          <p:nvPr/>
        </p:nvSpPr>
        <p:spPr bwMode="auto">
          <a:xfrm>
            <a:off x="3563938" y="1052513"/>
            <a:ext cx="0" cy="3603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39" name="Line 182"/>
          <p:cNvSpPr>
            <a:spLocks noChangeShapeType="1"/>
          </p:cNvSpPr>
          <p:nvPr/>
        </p:nvSpPr>
        <p:spPr bwMode="auto">
          <a:xfrm flipH="1">
            <a:off x="3708400" y="3789363"/>
            <a:ext cx="0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40" name="Line 183"/>
          <p:cNvSpPr>
            <a:spLocks noChangeShapeType="1"/>
          </p:cNvSpPr>
          <p:nvPr/>
        </p:nvSpPr>
        <p:spPr bwMode="auto">
          <a:xfrm>
            <a:off x="4643438" y="3789363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41" name="Line 184"/>
          <p:cNvSpPr>
            <a:spLocks noChangeShapeType="1"/>
          </p:cNvSpPr>
          <p:nvPr/>
        </p:nvSpPr>
        <p:spPr bwMode="auto">
          <a:xfrm rot="10800000">
            <a:off x="4787900" y="3789363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42" name="Line 185"/>
          <p:cNvSpPr>
            <a:spLocks noChangeShapeType="1"/>
          </p:cNvSpPr>
          <p:nvPr/>
        </p:nvSpPr>
        <p:spPr bwMode="auto">
          <a:xfrm>
            <a:off x="6804025" y="3789363"/>
            <a:ext cx="0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43" name="Line 186"/>
          <p:cNvSpPr>
            <a:spLocks noChangeShapeType="1"/>
          </p:cNvSpPr>
          <p:nvPr/>
        </p:nvSpPr>
        <p:spPr bwMode="auto">
          <a:xfrm rot="10800000" flipH="1" flipV="1">
            <a:off x="6804025" y="3284538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44" name="Text Box 187"/>
          <p:cNvSpPr txBox="1">
            <a:spLocks noChangeArrowheads="1"/>
          </p:cNvSpPr>
          <p:nvPr/>
        </p:nvSpPr>
        <p:spPr bwMode="auto">
          <a:xfrm>
            <a:off x="5783263" y="3154363"/>
            <a:ext cx="9921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Short circuit</a:t>
            </a:r>
          </a:p>
        </p:txBody>
      </p:sp>
      <p:sp>
        <p:nvSpPr>
          <p:cNvPr id="43145" name="Text Box 188"/>
          <p:cNvSpPr txBox="1">
            <a:spLocks noChangeArrowheads="1"/>
          </p:cNvSpPr>
          <p:nvPr/>
        </p:nvSpPr>
        <p:spPr bwMode="auto">
          <a:xfrm>
            <a:off x="3563938" y="981075"/>
            <a:ext cx="4619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R=?</a:t>
            </a:r>
          </a:p>
        </p:txBody>
      </p:sp>
      <p:sp>
        <p:nvSpPr>
          <p:cNvPr id="43146" name="Line 189"/>
          <p:cNvSpPr>
            <a:spLocks noChangeShapeType="1"/>
          </p:cNvSpPr>
          <p:nvPr/>
        </p:nvSpPr>
        <p:spPr bwMode="auto">
          <a:xfrm rot="10800000" flipH="1" flipV="1">
            <a:off x="3419475" y="3284538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147" name="Text Box 190"/>
          <p:cNvSpPr txBox="1">
            <a:spLocks noChangeArrowheads="1"/>
          </p:cNvSpPr>
          <p:nvPr/>
        </p:nvSpPr>
        <p:spPr bwMode="auto">
          <a:xfrm>
            <a:off x="2281238" y="3141663"/>
            <a:ext cx="9921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Open circuit</a:t>
            </a:r>
          </a:p>
        </p:txBody>
      </p:sp>
      <p:sp>
        <p:nvSpPr>
          <p:cNvPr id="43148" name="Text Box 191"/>
          <p:cNvSpPr txBox="1">
            <a:spLocks noChangeArrowheads="1"/>
          </p:cNvSpPr>
          <p:nvPr/>
        </p:nvSpPr>
        <p:spPr bwMode="auto">
          <a:xfrm>
            <a:off x="3648075" y="5661025"/>
            <a:ext cx="909638" cy="274638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Loop gains</a:t>
            </a:r>
          </a:p>
        </p:txBody>
      </p:sp>
    </p:spTree>
    <p:extLst>
      <p:ext uri="{BB962C8B-B14F-4D97-AF65-F5344CB8AC3E}">
        <p14:creationId xmlns:p14="http://schemas.microsoft.com/office/powerpoint/2010/main" val="225906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Gruppieren 166"/>
          <p:cNvGrpSpPr/>
          <p:nvPr/>
        </p:nvGrpSpPr>
        <p:grpSpPr>
          <a:xfrm>
            <a:off x="4343400" y="2895600"/>
            <a:ext cx="304800" cy="457200"/>
            <a:chOff x="3429000" y="2895600"/>
            <a:chExt cx="304800" cy="457200"/>
          </a:xfrm>
        </p:grpSpPr>
        <p:sp>
          <p:nvSpPr>
            <p:cNvPr id="168" name="Ellipse 167"/>
            <p:cNvSpPr/>
            <p:nvPr/>
          </p:nvSpPr>
          <p:spPr bwMode="auto">
            <a:xfrm>
              <a:off x="3429000" y="2971800"/>
              <a:ext cx="304800" cy="304800"/>
            </a:xfrm>
            <a:prstGeom prst="ellipse">
              <a:avLst/>
            </a:prstGeom>
            <a:noFill/>
            <a:ln w="222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9" name="Gerade Verbindung 168"/>
            <p:cNvCxnSpPr/>
            <p:nvPr/>
          </p:nvCxnSpPr>
          <p:spPr bwMode="auto">
            <a:xfrm>
              <a:off x="3581400" y="2895600"/>
              <a:ext cx="0" cy="457200"/>
            </a:xfrm>
            <a:prstGeom prst="line">
              <a:avLst/>
            </a:prstGeom>
            <a:noFill/>
            <a:ln w="222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Gerade Verbindung mit Pfeil 169"/>
            <p:cNvCxnSpPr/>
            <p:nvPr/>
          </p:nvCxnSpPr>
          <p:spPr bwMode="auto">
            <a:xfrm>
              <a:off x="3581400" y="2971800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3010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4BE952F-CB37-4372-B0B0-A92ABBACF8BB}" type="slidenum">
              <a:rPr lang="de-DE" altLang="de-DE" sz="1400">
                <a:latin typeface="Arial" charset="0"/>
              </a:rPr>
              <a:pPr/>
              <a:t>7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Thevenin</a:t>
            </a:r>
            <a:r>
              <a:rPr lang="de-DE" altLang="de-DE" dirty="0"/>
              <a:t> </a:t>
            </a:r>
            <a:r>
              <a:rPr lang="de-DE" altLang="de-DE" dirty="0" smtClean="0"/>
              <a:t>Theorem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1143000" y="3209925"/>
            <a:ext cx="433388" cy="215900"/>
            <a:chOff x="1524000" y="3590925"/>
            <a:chExt cx="433388" cy="215900"/>
          </a:xfrm>
        </p:grpSpPr>
        <p:sp>
          <p:nvSpPr>
            <p:cNvPr id="194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5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6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7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8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99" name="Group 133"/>
          <p:cNvGrpSpPr>
            <a:grpSpLocks/>
          </p:cNvGrpSpPr>
          <p:nvPr/>
        </p:nvGrpSpPr>
        <p:grpSpPr bwMode="auto">
          <a:xfrm>
            <a:off x="1141413" y="2995612"/>
            <a:ext cx="504825" cy="142875"/>
            <a:chOff x="340" y="755"/>
            <a:chExt cx="318" cy="90"/>
          </a:xfrm>
        </p:grpSpPr>
        <p:sp>
          <p:nvSpPr>
            <p:cNvPr id="200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1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2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3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05" name="Gruppieren 204"/>
          <p:cNvGrpSpPr/>
          <p:nvPr/>
        </p:nvGrpSpPr>
        <p:grpSpPr>
          <a:xfrm>
            <a:off x="1447800" y="3276600"/>
            <a:ext cx="433388" cy="215900"/>
            <a:chOff x="1524000" y="3590925"/>
            <a:chExt cx="433388" cy="215900"/>
          </a:xfrm>
        </p:grpSpPr>
        <p:sp>
          <p:nvSpPr>
            <p:cNvPr id="206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7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8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9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0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11" name="Group 133"/>
          <p:cNvGrpSpPr>
            <a:grpSpLocks/>
          </p:cNvGrpSpPr>
          <p:nvPr/>
        </p:nvGrpSpPr>
        <p:grpSpPr bwMode="auto">
          <a:xfrm rot="978558">
            <a:off x="1600200" y="2819400"/>
            <a:ext cx="504825" cy="142875"/>
            <a:chOff x="340" y="755"/>
            <a:chExt cx="318" cy="90"/>
          </a:xfrm>
        </p:grpSpPr>
        <p:sp>
          <p:nvSpPr>
            <p:cNvPr id="212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3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4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16" name="Gruppieren 215"/>
          <p:cNvGrpSpPr/>
          <p:nvPr/>
        </p:nvGrpSpPr>
        <p:grpSpPr>
          <a:xfrm rot="3721076">
            <a:off x="1066800" y="2667000"/>
            <a:ext cx="433388" cy="215900"/>
            <a:chOff x="1524000" y="3590925"/>
            <a:chExt cx="433388" cy="215900"/>
          </a:xfrm>
        </p:grpSpPr>
        <p:sp>
          <p:nvSpPr>
            <p:cNvPr id="217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8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9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0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1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22" name="Group 133"/>
          <p:cNvGrpSpPr>
            <a:grpSpLocks/>
          </p:cNvGrpSpPr>
          <p:nvPr/>
        </p:nvGrpSpPr>
        <p:grpSpPr bwMode="auto">
          <a:xfrm rot="4222561">
            <a:off x="1914904" y="3192208"/>
            <a:ext cx="504825" cy="142875"/>
            <a:chOff x="340" y="755"/>
            <a:chExt cx="318" cy="90"/>
          </a:xfrm>
        </p:grpSpPr>
        <p:sp>
          <p:nvSpPr>
            <p:cNvPr id="223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4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6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27" name="Gruppieren 226"/>
          <p:cNvGrpSpPr/>
          <p:nvPr/>
        </p:nvGrpSpPr>
        <p:grpSpPr>
          <a:xfrm rot="18643213">
            <a:off x="1682886" y="3631906"/>
            <a:ext cx="433388" cy="215900"/>
            <a:chOff x="1524000" y="3590925"/>
            <a:chExt cx="433388" cy="215900"/>
          </a:xfrm>
        </p:grpSpPr>
        <p:sp>
          <p:nvSpPr>
            <p:cNvPr id="228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9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0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1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2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3" name="Gruppieren 232"/>
          <p:cNvGrpSpPr/>
          <p:nvPr/>
        </p:nvGrpSpPr>
        <p:grpSpPr>
          <a:xfrm rot="6854537">
            <a:off x="1885307" y="2572461"/>
            <a:ext cx="433388" cy="215900"/>
            <a:chOff x="1524000" y="3590925"/>
            <a:chExt cx="433388" cy="215900"/>
          </a:xfrm>
        </p:grpSpPr>
        <p:sp>
          <p:nvSpPr>
            <p:cNvPr id="234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6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7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8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9" name="Gruppieren 238"/>
          <p:cNvGrpSpPr/>
          <p:nvPr/>
        </p:nvGrpSpPr>
        <p:grpSpPr>
          <a:xfrm>
            <a:off x="2286000" y="2895600"/>
            <a:ext cx="433388" cy="215900"/>
            <a:chOff x="1524000" y="3590925"/>
            <a:chExt cx="433388" cy="215900"/>
          </a:xfrm>
        </p:grpSpPr>
        <p:sp>
          <p:nvSpPr>
            <p:cNvPr id="240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1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2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3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4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45" name="Gruppieren 244"/>
          <p:cNvGrpSpPr/>
          <p:nvPr/>
        </p:nvGrpSpPr>
        <p:grpSpPr>
          <a:xfrm rot="3721076">
            <a:off x="2037708" y="3563060"/>
            <a:ext cx="433388" cy="215900"/>
            <a:chOff x="1524000" y="3590925"/>
            <a:chExt cx="433388" cy="215900"/>
          </a:xfrm>
        </p:grpSpPr>
        <p:sp>
          <p:nvSpPr>
            <p:cNvPr id="246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7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cxnSp>
        <p:nvCxnSpPr>
          <p:cNvPr id="5" name="Gerade Verbindung 4"/>
          <p:cNvCxnSpPr/>
          <p:nvPr/>
        </p:nvCxnSpPr>
        <p:spPr bwMode="auto">
          <a:xfrm>
            <a:off x="2590800" y="3048000"/>
            <a:ext cx="685800" cy="762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" name="Gruppieren 8"/>
          <p:cNvGrpSpPr/>
          <p:nvPr/>
        </p:nvGrpSpPr>
        <p:grpSpPr>
          <a:xfrm>
            <a:off x="1676400" y="2209800"/>
            <a:ext cx="228600" cy="457200"/>
            <a:chOff x="2057400" y="2590800"/>
            <a:chExt cx="228600" cy="457200"/>
          </a:xfrm>
        </p:grpSpPr>
        <p:sp>
          <p:nvSpPr>
            <p:cNvPr id="6" name="Ellipse 5"/>
            <p:cNvSpPr/>
            <p:nvPr/>
          </p:nvSpPr>
          <p:spPr bwMode="auto">
            <a:xfrm>
              <a:off x="2057400" y="2667000"/>
              <a:ext cx="228600" cy="228600"/>
            </a:xfrm>
            <a:prstGeom prst="ellips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" name="Gerade Verbindung 7"/>
            <p:cNvCxnSpPr/>
            <p:nvPr/>
          </p:nvCxnSpPr>
          <p:spPr bwMode="auto">
            <a:xfrm>
              <a:off x="2133600" y="2590800"/>
              <a:ext cx="76200" cy="457200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6" name="Gruppieren 75"/>
          <p:cNvGrpSpPr/>
          <p:nvPr/>
        </p:nvGrpSpPr>
        <p:grpSpPr>
          <a:xfrm>
            <a:off x="762000" y="2819400"/>
            <a:ext cx="304800" cy="457200"/>
            <a:chOff x="3429000" y="2895600"/>
            <a:chExt cx="304800" cy="457200"/>
          </a:xfrm>
        </p:grpSpPr>
        <p:sp>
          <p:nvSpPr>
            <p:cNvPr id="77" name="Ellipse 76"/>
            <p:cNvSpPr/>
            <p:nvPr/>
          </p:nvSpPr>
          <p:spPr bwMode="auto">
            <a:xfrm>
              <a:off x="3429000" y="2971800"/>
              <a:ext cx="304800" cy="304800"/>
            </a:xfrm>
            <a:prstGeom prst="ellips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8" name="Gerade Verbindung 77"/>
            <p:cNvCxnSpPr/>
            <p:nvPr/>
          </p:nvCxnSpPr>
          <p:spPr bwMode="auto">
            <a:xfrm>
              <a:off x="3581400" y="2895600"/>
              <a:ext cx="0" cy="457200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mit Pfeil 78"/>
            <p:cNvCxnSpPr/>
            <p:nvPr/>
          </p:nvCxnSpPr>
          <p:spPr bwMode="auto">
            <a:xfrm>
              <a:off x="3581400" y="2971800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2" name="Gerade Verbindung 81"/>
          <p:cNvCxnSpPr/>
          <p:nvPr/>
        </p:nvCxnSpPr>
        <p:spPr bwMode="auto">
          <a:xfrm>
            <a:off x="2667000" y="3657600"/>
            <a:ext cx="609600" cy="762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Wolke 17"/>
          <p:cNvSpPr/>
          <p:nvPr/>
        </p:nvSpPr>
        <p:spPr bwMode="auto">
          <a:xfrm>
            <a:off x="609600" y="1981200"/>
            <a:ext cx="2438400" cy="23622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2" name="Gruppieren 21"/>
          <p:cNvGrpSpPr/>
          <p:nvPr/>
        </p:nvGrpSpPr>
        <p:grpSpPr>
          <a:xfrm>
            <a:off x="3124200" y="3124200"/>
            <a:ext cx="304800" cy="609600"/>
            <a:chOff x="3657600" y="3505200"/>
            <a:chExt cx="304800" cy="609600"/>
          </a:xfrm>
        </p:grpSpPr>
        <p:sp>
          <p:nvSpPr>
            <p:cNvPr id="19" name="Ellipse 18"/>
            <p:cNvSpPr/>
            <p:nvPr/>
          </p:nvSpPr>
          <p:spPr bwMode="auto">
            <a:xfrm>
              <a:off x="3657600" y="36576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V</a:t>
              </a:r>
            </a:p>
          </p:txBody>
        </p:sp>
        <p:cxnSp>
          <p:nvCxnSpPr>
            <p:cNvPr id="21" name="Gerade Verbindung 20"/>
            <p:cNvCxnSpPr>
              <a:stCxn id="19" idx="0"/>
            </p:cNvCxnSpPr>
            <p:nvPr/>
          </p:nvCxnSpPr>
          <p:spPr bwMode="auto">
            <a:xfrm flipV="1">
              <a:off x="3810000" y="3505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 flipV="1">
              <a:off x="3810000" y="3962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3" name="Ovale Legende 22"/>
          <p:cNvSpPr/>
          <p:nvPr/>
        </p:nvSpPr>
        <p:spPr bwMode="auto">
          <a:xfrm>
            <a:off x="3200400" y="2667000"/>
            <a:ext cx="762000" cy="457200"/>
          </a:xfrm>
          <a:prstGeom prst="wedgeEllipseCallout">
            <a:avLst>
              <a:gd name="adj1" fmla="val -27083"/>
              <a:gd name="adj2" fmla="val 75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1.2V</a:t>
            </a:r>
          </a:p>
        </p:txBody>
      </p:sp>
      <p:grpSp>
        <p:nvGrpSpPr>
          <p:cNvPr id="92" name="Gruppieren 91"/>
          <p:cNvGrpSpPr/>
          <p:nvPr/>
        </p:nvGrpSpPr>
        <p:grpSpPr>
          <a:xfrm>
            <a:off x="4724400" y="3286125"/>
            <a:ext cx="433388" cy="215900"/>
            <a:chOff x="1524000" y="3590925"/>
            <a:chExt cx="433388" cy="215900"/>
          </a:xfrm>
        </p:grpSpPr>
        <p:sp>
          <p:nvSpPr>
            <p:cNvPr id="93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4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5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6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7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98" name="Group 133"/>
          <p:cNvGrpSpPr>
            <a:grpSpLocks/>
          </p:cNvGrpSpPr>
          <p:nvPr/>
        </p:nvGrpSpPr>
        <p:grpSpPr bwMode="auto">
          <a:xfrm>
            <a:off x="4722813" y="3071812"/>
            <a:ext cx="504825" cy="142875"/>
            <a:chOff x="340" y="755"/>
            <a:chExt cx="318" cy="90"/>
          </a:xfrm>
        </p:grpSpPr>
        <p:sp>
          <p:nvSpPr>
            <p:cNvPr id="99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0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1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03" name="Gruppieren 102"/>
          <p:cNvGrpSpPr/>
          <p:nvPr/>
        </p:nvGrpSpPr>
        <p:grpSpPr>
          <a:xfrm>
            <a:off x="5029200" y="3352800"/>
            <a:ext cx="433388" cy="215900"/>
            <a:chOff x="1524000" y="3590925"/>
            <a:chExt cx="433388" cy="215900"/>
          </a:xfrm>
        </p:grpSpPr>
        <p:sp>
          <p:nvSpPr>
            <p:cNvPr id="104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5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6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7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8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09" name="Group 133"/>
          <p:cNvGrpSpPr>
            <a:grpSpLocks/>
          </p:cNvGrpSpPr>
          <p:nvPr/>
        </p:nvGrpSpPr>
        <p:grpSpPr bwMode="auto">
          <a:xfrm rot="978558">
            <a:off x="5181600" y="2895600"/>
            <a:ext cx="504825" cy="142875"/>
            <a:chOff x="340" y="755"/>
            <a:chExt cx="318" cy="90"/>
          </a:xfrm>
        </p:grpSpPr>
        <p:sp>
          <p:nvSpPr>
            <p:cNvPr id="110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1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3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14" name="Gruppieren 113"/>
          <p:cNvGrpSpPr/>
          <p:nvPr/>
        </p:nvGrpSpPr>
        <p:grpSpPr>
          <a:xfrm rot="3721076">
            <a:off x="4648200" y="2743200"/>
            <a:ext cx="433388" cy="215900"/>
            <a:chOff x="1524000" y="3590925"/>
            <a:chExt cx="433388" cy="215900"/>
          </a:xfrm>
        </p:grpSpPr>
        <p:sp>
          <p:nvSpPr>
            <p:cNvPr id="115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6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7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8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9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20" name="Group 133"/>
          <p:cNvGrpSpPr>
            <a:grpSpLocks/>
          </p:cNvGrpSpPr>
          <p:nvPr/>
        </p:nvGrpSpPr>
        <p:grpSpPr bwMode="auto">
          <a:xfrm rot="4222561">
            <a:off x="5496304" y="3268408"/>
            <a:ext cx="504825" cy="142875"/>
            <a:chOff x="340" y="755"/>
            <a:chExt cx="318" cy="90"/>
          </a:xfrm>
        </p:grpSpPr>
        <p:sp>
          <p:nvSpPr>
            <p:cNvPr id="121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3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4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25" name="Gruppieren 124"/>
          <p:cNvGrpSpPr/>
          <p:nvPr/>
        </p:nvGrpSpPr>
        <p:grpSpPr>
          <a:xfrm rot="18643213">
            <a:off x="5264286" y="3708106"/>
            <a:ext cx="433388" cy="215900"/>
            <a:chOff x="1524000" y="3590925"/>
            <a:chExt cx="433388" cy="215900"/>
          </a:xfrm>
        </p:grpSpPr>
        <p:sp>
          <p:nvSpPr>
            <p:cNvPr id="126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7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8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9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0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31" name="Gruppieren 130"/>
          <p:cNvGrpSpPr/>
          <p:nvPr/>
        </p:nvGrpSpPr>
        <p:grpSpPr>
          <a:xfrm rot="6854537">
            <a:off x="5466707" y="2648661"/>
            <a:ext cx="433388" cy="215900"/>
            <a:chOff x="1524000" y="3590925"/>
            <a:chExt cx="433388" cy="215900"/>
          </a:xfrm>
        </p:grpSpPr>
        <p:sp>
          <p:nvSpPr>
            <p:cNvPr id="132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3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4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5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6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37" name="Gruppieren 136"/>
          <p:cNvGrpSpPr/>
          <p:nvPr/>
        </p:nvGrpSpPr>
        <p:grpSpPr>
          <a:xfrm>
            <a:off x="5867400" y="2971800"/>
            <a:ext cx="433388" cy="215900"/>
            <a:chOff x="1524000" y="3590925"/>
            <a:chExt cx="433388" cy="215900"/>
          </a:xfrm>
        </p:grpSpPr>
        <p:sp>
          <p:nvSpPr>
            <p:cNvPr id="138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9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0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1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2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43" name="Gruppieren 142"/>
          <p:cNvGrpSpPr/>
          <p:nvPr/>
        </p:nvGrpSpPr>
        <p:grpSpPr>
          <a:xfrm rot="3721076">
            <a:off x="5619108" y="3639260"/>
            <a:ext cx="433388" cy="215900"/>
            <a:chOff x="1524000" y="3590925"/>
            <a:chExt cx="433388" cy="215900"/>
          </a:xfrm>
        </p:grpSpPr>
        <p:sp>
          <p:nvSpPr>
            <p:cNvPr id="144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5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6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7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8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cxnSp>
        <p:nvCxnSpPr>
          <p:cNvPr id="149" name="Gerade Verbindung 148"/>
          <p:cNvCxnSpPr/>
          <p:nvPr/>
        </p:nvCxnSpPr>
        <p:spPr bwMode="auto">
          <a:xfrm>
            <a:off x="6172200" y="3124200"/>
            <a:ext cx="685800" cy="762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0" name="Gruppieren 149"/>
          <p:cNvGrpSpPr/>
          <p:nvPr/>
        </p:nvGrpSpPr>
        <p:grpSpPr>
          <a:xfrm>
            <a:off x="5257800" y="2286000"/>
            <a:ext cx="228600" cy="457200"/>
            <a:chOff x="2057400" y="2590800"/>
            <a:chExt cx="228600" cy="457200"/>
          </a:xfrm>
        </p:grpSpPr>
        <p:sp>
          <p:nvSpPr>
            <p:cNvPr id="151" name="Ellipse 150"/>
            <p:cNvSpPr/>
            <p:nvPr/>
          </p:nvSpPr>
          <p:spPr bwMode="auto">
            <a:xfrm>
              <a:off x="2057400" y="2667000"/>
              <a:ext cx="228600" cy="228600"/>
            </a:xfrm>
            <a:prstGeom prst="ellipse">
              <a:avLst/>
            </a:prstGeom>
            <a:noFill/>
            <a:ln w="2222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2" name="Gerade Verbindung 151"/>
            <p:cNvCxnSpPr/>
            <p:nvPr/>
          </p:nvCxnSpPr>
          <p:spPr bwMode="auto">
            <a:xfrm>
              <a:off x="2133600" y="2590800"/>
              <a:ext cx="76200" cy="457200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7" name="Gerade Verbindung 156"/>
          <p:cNvCxnSpPr/>
          <p:nvPr/>
        </p:nvCxnSpPr>
        <p:spPr bwMode="auto">
          <a:xfrm>
            <a:off x="6248400" y="3733800"/>
            <a:ext cx="609600" cy="762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8" name="Wolke 157"/>
          <p:cNvSpPr/>
          <p:nvPr/>
        </p:nvSpPr>
        <p:spPr bwMode="auto">
          <a:xfrm>
            <a:off x="4191000" y="2057400"/>
            <a:ext cx="2438400" cy="23622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59" name="Gruppieren 158"/>
          <p:cNvGrpSpPr/>
          <p:nvPr/>
        </p:nvGrpSpPr>
        <p:grpSpPr>
          <a:xfrm>
            <a:off x="6705600" y="3200400"/>
            <a:ext cx="304800" cy="609600"/>
            <a:chOff x="3657600" y="3505200"/>
            <a:chExt cx="304800" cy="609600"/>
          </a:xfrm>
        </p:grpSpPr>
        <p:sp>
          <p:nvSpPr>
            <p:cNvPr id="160" name="Ellipse 159"/>
            <p:cNvSpPr/>
            <p:nvPr/>
          </p:nvSpPr>
          <p:spPr bwMode="auto">
            <a:xfrm>
              <a:off x="3657600" y="36576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Ω</a:t>
              </a:r>
              <a:endPara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1" name="Gerade Verbindung 160"/>
            <p:cNvCxnSpPr>
              <a:stCxn id="160" idx="0"/>
            </p:cNvCxnSpPr>
            <p:nvPr/>
          </p:nvCxnSpPr>
          <p:spPr bwMode="auto">
            <a:xfrm flipV="1">
              <a:off x="3810000" y="35052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Gerade Verbindung 161"/>
            <p:cNvCxnSpPr/>
            <p:nvPr/>
          </p:nvCxnSpPr>
          <p:spPr bwMode="auto">
            <a:xfrm flipV="1">
              <a:off x="3810000" y="3962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3" name="Ovale Legende 162"/>
          <p:cNvSpPr/>
          <p:nvPr/>
        </p:nvSpPr>
        <p:spPr bwMode="auto">
          <a:xfrm>
            <a:off x="6781800" y="2743200"/>
            <a:ext cx="914400" cy="457200"/>
          </a:xfrm>
          <a:prstGeom prst="wedgeEllipseCallout">
            <a:avLst>
              <a:gd name="adj1" fmla="val -27083"/>
              <a:gd name="adj2" fmla="val 75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101</a:t>
            </a:r>
            <a:r>
              <a:rPr lang="el-GR" dirty="0" smtClean="0"/>
              <a:t>Ω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4" name="Gerade Verbindung 163"/>
          <p:cNvCxnSpPr/>
          <p:nvPr/>
        </p:nvCxnSpPr>
        <p:spPr bwMode="auto">
          <a:xfrm>
            <a:off x="4495800" y="3276600"/>
            <a:ext cx="0" cy="762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4495800" y="2895600"/>
            <a:ext cx="0" cy="762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Ellipse 171"/>
          <p:cNvSpPr/>
          <p:nvPr/>
        </p:nvSpPr>
        <p:spPr bwMode="auto">
          <a:xfrm>
            <a:off x="1828800" y="5257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3" name="Gerade Verbindung 172"/>
          <p:cNvCxnSpPr>
            <a:stCxn id="172" idx="0"/>
          </p:cNvCxnSpPr>
          <p:nvPr/>
        </p:nvCxnSpPr>
        <p:spPr bwMode="auto">
          <a:xfrm flipV="1">
            <a:off x="1981200" y="5105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>
            <a:endCxn id="172" idx="0"/>
          </p:cNvCxnSpPr>
          <p:nvPr/>
        </p:nvCxnSpPr>
        <p:spPr bwMode="auto">
          <a:xfrm flipV="1">
            <a:off x="1981200" y="5257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6" name="Group 40"/>
          <p:cNvGrpSpPr>
            <a:grpSpLocks/>
          </p:cNvGrpSpPr>
          <p:nvPr/>
        </p:nvGrpSpPr>
        <p:grpSpPr bwMode="auto">
          <a:xfrm rot="10800000">
            <a:off x="1981199" y="4952999"/>
            <a:ext cx="533401" cy="290345"/>
            <a:chOff x="1248" y="1071"/>
            <a:chExt cx="815" cy="273"/>
          </a:xfrm>
        </p:grpSpPr>
        <p:sp>
          <p:nvSpPr>
            <p:cNvPr id="177" name="Line 4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8" name="Line 4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9" name="Line 4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0" name="Line 4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1" name="Line 4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cxnSp>
        <p:nvCxnSpPr>
          <p:cNvPr id="27" name="Gerade Verbindung 26"/>
          <p:cNvCxnSpPr/>
          <p:nvPr/>
        </p:nvCxnSpPr>
        <p:spPr bwMode="auto">
          <a:xfrm>
            <a:off x="19812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1447800" y="50292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1.2V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2362200" y="4800600"/>
            <a:ext cx="5581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101</a:t>
            </a:r>
            <a:r>
              <a:rPr lang="el-GR" dirty="0"/>
              <a:t>Ω</a:t>
            </a:r>
            <a:endParaRPr lang="de-DE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 flipH="1">
            <a:off x="2286000" y="54102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2484176" y="5105400"/>
            <a:ext cx="1769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Leerlaufspannung - </a:t>
            </a:r>
            <a:r>
              <a:rPr lang="de-DE" dirty="0" err="1" smtClean="0"/>
              <a:t>Afb</a:t>
            </a:r>
            <a:endParaRPr lang="de-DE" dirty="0"/>
          </a:p>
        </p:txBody>
      </p:sp>
      <p:cxnSp>
        <p:nvCxnSpPr>
          <p:cNvPr id="171" name="Gerade Verbindung mit Pfeil 170"/>
          <p:cNvCxnSpPr/>
          <p:nvPr/>
        </p:nvCxnSpPr>
        <p:spPr bwMode="auto">
          <a:xfrm flipH="1">
            <a:off x="2286000" y="4343400"/>
            <a:ext cx="7620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2971800" y="4267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611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Wolke 366"/>
          <p:cNvSpPr/>
          <p:nvPr/>
        </p:nvSpPr>
        <p:spPr bwMode="auto">
          <a:xfrm>
            <a:off x="5562600" y="4343400"/>
            <a:ext cx="2438400" cy="2362200"/>
          </a:xfrm>
          <a:prstGeom prst="cloud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0" name="Wolke 299"/>
          <p:cNvSpPr/>
          <p:nvPr/>
        </p:nvSpPr>
        <p:spPr bwMode="auto">
          <a:xfrm>
            <a:off x="3581400" y="2286000"/>
            <a:ext cx="2362200" cy="2362200"/>
          </a:xfrm>
          <a:prstGeom prst="cloud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010" name="Foliennummernplatzhalter 4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4BE952F-CB37-4372-B0B0-A92ABBACF8BB}" type="slidenum">
              <a:rPr lang="de-DE" altLang="de-DE" sz="1400">
                <a:latin typeface="Arial" charset="0"/>
              </a:rPr>
              <a:pPr/>
              <a:t>8</a:t>
            </a:fld>
            <a:endParaRPr lang="de-DE" altLang="de-DE" sz="1400">
              <a:latin typeface="Arial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/>
              <a:t>Thevenin</a:t>
            </a:r>
            <a:r>
              <a:rPr lang="de-DE" altLang="de-DE" dirty="0"/>
              <a:t> Theorem</a:t>
            </a:r>
            <a:endParaRPr lang="de-DE" altLang="de-DE" dirty="0" smtClean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1143000" y="3209925"/>
            <a:ext cx="433388" cy="215900"/>
            <a:chOff x="1524000" y="3590925"/>
            <a:chExt cx="433388" cy="215900"/>
          </a:xfrm>
        </p:grpSpPr>
        <p:sp>
          <p:nvSpPr>
            <p:cNvPr id="194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5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6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7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8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99" name="Group 133"/>
          <p:cNvGrpSpPr>
            <a:grpSpLocks/>
          </p:cNvGrpSpPr>
          <p:nvPr/>
        </p:nvGrpSpPr>
        <p:grpSpPr bwMode="auto">
          <a:xfrm>
            <a:off x="1141413" y="2995612"/>
            <a:ext cx="504825" cy="142875"/>
            <a:chOff x="340" y="755"/>
            <a:chExt cx="318" cy="90"/>
          </a:xfrm>
        </p:grpSpPr>
        <p:sp>
          <p:nvSpPr>
            <p:cNvPr id="200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1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2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3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05" name="Gruppieren 204"/>
          <p:cNvGrpSpPr/>
          <p:nvPr/>
        </p:nvGrpSpPr>
        <p:grpSpPr>
          <a:xfrm>
            <a:off x="1447800" y="3276600"/>
            <a:ext cx="433388" cy="215900"/>
            <a:chOff x="1524000" y="3590925"/>
            <a:chExt cx="433388" cy="215900"/>
          </a:xfrm>
        </p:grpSpPr>
        <p:sp>
          <p:nvSpPr>
            <p:cNvPr id="206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7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8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9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0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11" name="Group 133"/>
          <p:cNvGrpSpPr>
            <a:grpSpLocks/>
          </p:cNvGrpSpPr>
          <p:nvPr/>
        </p:nvGrpSpPr>
        <p:grpSpPr bwMode="auto">
          <a:xfrm rot="978558">
            <a:off x="1600200" y="2819400"/>
            <a:ext cx="504825" cy="142875"/>
            <a:chOff x="340" y="755"/>
            <a:chExt cx="318" cy="90"/>
          </a:xfrm>
        </p:grpSpPr>
        <p:sp>
          <p:nvSpPr>
            <p:cNvPr id="212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3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4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5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16" name="Gruppieren 215"/>
          <p:cNvGrpSpPr/>
          <p:nvPr/>
        </p:nvGrpSpPr>
        <p:grpSpPr>
          <a:xfrm rot="3721076">
            <a:off x="1066800" y="2667000"/>
            <a:ext cx="433388" cy="215900"/>
            <a:chOff x="1524000" y="3590925"/>
            <a:chExt cx="433388" cy="215900"/>
          </a:xfrm>
        </p:grpSpPr>
        <p:sp>
          <p:nvSpPr>
            <p:cNvPr id="217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8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19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0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1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22" name="Group 133"/>
          <p:cNvGrpSpPr>
            <a:grpSpLocks/>
          </p:cNvGrpSpPr>
          <p:nvPr/>
        </p:nvGrpSpPr>
        <p:grpSpPr bwMode="auto">
          <a:xfrm rot="4222561">
            <a:off x="1914904" y="3192208"/>
            <a:ext cx="504825" cy="142875"/>
            <a:chOff x="340" y="755"/>
            <a:chExt cx="318" cy="90"/>
          </a:xfrm>
        </p:grpSpPr>
        <p:sp>
          <p:nvSpPr>
            <p:cNvPr id="223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4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5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6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27" name="Gruppieren 226"/>
          <p:cNvGrpSpPr/>
          <p:nvPr/>
        </p:nvGrpSpPr>
        <p:grpSpPr>
          <a:xfrm rot="18643213">
            <a:off x="1682886" y="3631906"/>
            <a:ext cx="433388" cy="215900"/>
            <a:chOff x="1524000" y="3590925"/>
            <a:chExt cx="433388" cy="215900"/>
          </a:xfrm>
        </p:grpSpPr>
        <p:sp>
          <p:nvSpPr>
            <p:cNvPr id="228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29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0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1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2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3" name="Gruppieren 232"/>
          <p:cNvGrpSpPr/>
          <p:nvPr/>
        </p:nvGrpSpPr>
        <p:grpSpPr>
          <a:xfrm rot="6854537">
            <a:off x="1885307" y="2572461"/>
            <a:ext cx="433388" cy="215900"/>
            <a:chOff x="1524000" y="3590925"/>
            <a:chExt cx="433388" cy="215900"/>
          </a:xfrm>
        </p:grpSpPr>
        <p:sp>
          <p:nvSpPr>
            <p:cNvPr id="234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5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6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7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38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39" name="Gruppieren 238"/>
          <p:cNvGrpSpPr/>
          <p:nvPr/>
        </p:nvGrpSpPr>
        <p:grpSpPr>
          <a:xfrm>
            <a:off x="2286000" y="2895600"/>
            <a:ext cx="433388" cy="215900"/>
            <a:chOff x="1524000" y="3590925"/>
            <a:chExt cx="433388" cy="215900"/>
          </a:xfrm>
        </p:grpSpPr>
        <p:sp>
          <p:nvSpPr>
            <p:cNvPr id="240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1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2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3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4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45" name="Gruppieren 244"/>
          <p:cNvGrpSpPr/>
          <p:nvPr/>
        </p:nvGrpSpPr>
        <p:grpSpPr>
          <a:xfrm rot="3721076">
            <a:off x="2037708" y="3563060"/>
            <a:ext cx="433388" cy="215900"/>
            <a:chOff x="1524000" y="3590925"/>
            <a:chExt cx="433388" cy="215900"/>
          </a:xfrm>
        </p:grpSpPr>
        <p:sp>
          <p:nvSpPr>
            <p:cNvPr id="246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7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cxnSp>
        <p:nvCxnSpPr>
          <p:cNvPr id="5" name="Gerade Verbindung 4"/>
          <p:cNvCxnSpPr/>
          <p:nvPr/>
        </p:nvCxnSpPr>
        <p:spPr bwMode="auto">
          <a:xfrm>
            <a:off x="2590800" y="3048000"/>
            <a:ext cx="685800" cy="762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" name="Gruppieren 8"/>
          <p:cNvGrpSpPr/>
          <p:nvPr/>
        </p:nvGrpSpPr>
        <p:grpSpPr>
          <a:xfrm>
            <a:off x="1676400" y="2209800"/>
            <a:ext cx="228600" cy="457200"/>
            <a:chOff x="2057400" y="2590800"/>
            <a:chExt cx="228600" cy="457200"/>
          </a:xfrm>
        </p:grpSpPr>
        <p:sp>
          <p:nvSpPr>
            <p:cNvPr id="6" name="Ellipse 5"/>
            <p:cNvSpPr/>
            <p:nvPr/>
          </p:nvSpPr>
          <p:spPr bwMode="auto">
            <a:xfrm>
              <a:off x="2057400" y="2667000"/>
              <a:ext cx="228600" cy="228600"/>
            </a:xfrm>
            <a:prstGeom prst="ellips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" name="Gerade Verbindung 7"/>
            <p:cNvCxnSpPr/>
            <p:nvPr/>
          </p:nvCxnSpPr>
          <p:spPr bwMode="auto">
            <a:xfrm>
              <a:off x="2133600" y="2590800"/>
              <a:ext cx="76200" cy="457200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6" name="Gruppieren 75"/>
          <p:cNvGrpSpPr/>
          <p:nvPr/>
        </p:nvGrpSpPr>
        <p:grpSpPr>
          <a:xfrm>
            <a:off x="762000" y="2819400"/>
            <a:ext cx="304800" cy="457200"/>
            <a:chOff x="3429000" y="2895600"/>
            <a:chExt cx="304800" cy="457200"/>
          </a:xfrm>
        </p:grpSpPr>
        <p:sp>
          <p:nvSpPr>
            <p:cNvPr id="77" name="Ellipse 76"/>
            <p:cNvSpPr/>
            <p:nvPr/>
          </p:nvSpPr>
          <p:spPr bwMode="auto">
            <a:xfrm>
              <a:off x="3429000" y="2971800"/>
              <a:ext cx="304800" cy="304800"/>
            </a:xfrm>
            <a:prstGeom prst="ellips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8" name="Gerade Verbindung 77"/>
            <p:cNvCxnSpPr/>
            <p:nvPr/>
          </p:nvCxnSpPr>
          <p:spPr bwMode="auto">
            <a:xfrm>
              <a:off x="3581400" y="2895600"/>
              <a:ext cx="0" cy="457200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mit Pfeil 78"/>
            <p:cNvCxnSpPr/>
            <p:nvPr/>
          </p:nvCxnSpPr>
          <p:spPr bwMode="auto">
            <a:xfrm>
              <a:off x="3581400" y="2971800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2" name="Gerade Verbindung 81"/>
          <p:cNvCxnSpPr/>
          <p:nvPr/>
        </p:nvCxnSpPr>
        <p:spPr bwMode="auto">
          <a:xfrm>
            <a:off x="2667000" y="3657600"/>
            <a:ext cx="609600" cy="762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Wolke 17"/>
          <p:cNvSpPr/>
          <p:nvPr/>
        </p:nvSpPr>
        <p:spPr bwMode="auto">
          <a:xfrm>
            <a:off x="609600" y="1981200"/>
            <a:ext cx="2438400" cy="2362200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65" name="Gruppieren 164"/>
          <p:cNvGrpSpPr/>
          <p:nvPr/>
        </p:nvGrpSpPr>
        <p:grpSpPr>
          <a:xfrm>
            <a:off x="4114800" y="3514725"/>
            <a:ext cx="433388" cy="215900"/>
            <a:chOff x="1524000" y="3590925"/>
            <a:chExt cx="433388" cy="215900"/>
          </a:xfrm>
        </p:grpSpPr>
        <p:sp>
          <p:nvSpPr>
            <p:cNvPr id="171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75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2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3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4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86" name="Group 133"/>
          <p:cNvGrpSpPr>
            <a:grpSpLocks/>
          </p:cNvGrpSpPr>
          <p:nvPr/>
        </p:nvGrpSpPr>
        <p:grpSpPr bwMode="auto">
          <a:xfrm rot="18950804">
            <a:off x="3788450" y="3356043"/>
            <a:ext cx="504825" cy="142875"/>
            <a:chOff x="340" y="755"/>
            <a:chExt cx="318" cy="90"/>
          </a:xfrm>
        </p:grpSpPr>
        <p:sp>
          <p:nvSpPr>
            <p:cNvPr id="187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8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89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0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91" name="Gruppieren 190"/>
          <p:cNvGrpSpPr/>
          <p:nvPr/>
        </p:nvGrpSpPr>
        <p:grpSpPr>
          <a:xfrm>
            <a:off x="4419600" y="3581400"/>
            <a:ext cx="433388" cy="215900"/>
            <a:chOff x="1524000" y="3590925"/>
            <a:chExt cx="433388" cy="215900"/>
          </a:xfrm>
        </p:grpSpPr>
        <p:sp>
          <p:nvSpPr>
            <p:cNvPr id="192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93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4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1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2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53" name="Group 133"/>
          <p:cNvGrpSpPr>
            <a:grpSpLocks/>
          </p:cNvGrpSpPr>
          <p:nvPr/>
        </p:nvGrpSpPr>
        <p:grpSpPr bwMode="auto">
          <a:xfrm rot="978558">
            <a:off x="4353304" y="4030408"/>
            <a:ext cx="504825" cy="142875"/>
            <a:chOff x="340" y="755"/>
            <a:chExt cx="318" cy="90"/>
          </a:xfrm>
        </p:grpSpPr>
        <p:sp>
          <p:nvSpPr>
            <p:cNvPr id="254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5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6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7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58" name="Gruppieren 257"/>
          <p:cNvGrpSpPr/>
          <p:nvPr/>
        </p:nvGrpSpPr>
        <p:grpSpPr>
          <a:xfrm rot="3721076">
            <a:off x="4038600" y="2971800"/>
            <a:ext cx="433388" cy="215900"/>
            <a:chOff x="1524000" y="3590925"/>
            <a:chExt cx="433388" cy="215900"/>
          </a:xfrm>
        </p:grpSpPr>
        <p:sp>
          <p:nvSpPr>
            <p:cNvPr id="259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0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1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2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3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64" name="Group 133"/>
          <p:cNvGrpSpPr>
            <a:grpSpLocks/>
          </p:cNvGrpSpPr>
          <p:nvPr/>
        </p:nvGrpSpPr>
        <p:grpSpPr bwMode="auto">
          <a:xfrm rot="4222561">
            <a:off x="4886704" y="3497008"/>
            <a:ext cx="504825" cy="142875"/>
            <a:chOff x="340" y="755"/>
            <a:chExt cx="318" cy="90"/>
          </a:xfrm>
        </p:grpSpPr>
        <p:sp>
          <p:nvSpPr>
            <p:cNvPr id="265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6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7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68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69" name="Gruppieren 268"/>
          <p:cNvGrpSpPr/>
          <p:nvPr/>
        </p:nvGrpSpPr>
        <p:grpSpPr>
          <a:xfrm rot="18643213">
            <a:off x="4426085" y="3098506"/>
            <a:ext cx="433388" cy="215900"/>
            <a:chOff x="1524000" y="3590925"/>
            <a:chExt cx="433388" cy="215900"/>
          </a:xfrm>
        </p:grpSpPr>
        <p:sp>
          <p:nvSpPr>
            <p:cNvPr id="270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1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2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3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4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75" name="Gruppieren 274"/>
          <p:cNvGrpSpPr/>
          <p:nvPr/>
        </p:nvGrpSpPr>
        <p:grpSpPr>
          <a:xfrm rot="6854537">
            <a:off x="4857107" y="2877261"/>
            <a:ext cx="433388" cy="215900"/>
            <a:chOff x="1524000" y="3590925"/>
            <a:chExt cx="433388" cy="215900"/>
          </a:xfrm>
        </p:grpSpPr>
        <p:sp>
          <p:nvSpPr>
            <p:cNvPr id="276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7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8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79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0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81" name="Gruppieren 280"/>
          <p:cNvGrpSpPr/>
          <p:nvPr/>
        </p:nvGrpSpPr>
        <p:grpSpPr>
          <a:xfrm>
            <a:off x="5257800" y="3200400"/>
            <a:ext cx="433388" cy="215900"/>
            <a:chOff x="1524000" y="3590925"/>
            <a:chExt cx="433388" cy="215900"/>
          </a:xfrm>
        </p:grpSpPr>
        <p:sp>
          <p:nvSpPr>
            <p:cNvPr id="282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3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4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5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6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87" name="Gruppieren 286"/>
          <p:cNvGrpSpPr/>
          <p:nvPr/>
        </p:nvGrpSpPr>
        <p:grpSpPr>
          <a:xfrm rot="3721076">
            <a:off x="5009508" y="3867860"/>
            <a:ext cx="433388" cy="215900"/>
            <a:chOff x="1524000" y="3590925"/>
            <a:chExt cx="433388" cy="215900"/>
          </a:xfrm>
        </p:grpSpPr>
        <p:sp>
          <p:nvSpPr>
            <p:cNvPr id="288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89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0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1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92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93" name="Gruppieren 292"/>
          <p:cNvGrpSpPr/>
          <p:nvPr/>
        </p:nvGrpSpPr>
        <p:grpSpPr>
          <a:xfrm>
            <a:off x="4648200" y="2514600"/>
            <a:ext cx="228600" cy="457200"/>
            <a:chOff x="2057400" y="2590800"/>
            <a:chExt cx="228600" cy="457200"/>
          </a:xfrm>
        </p:grpSpPr>
        <p:sp>
          <p:nvSpPr>
            <p:cNvPr id="294" name="Ellipse 293"/>
            <p:cNvSpPr/>
            <p:nvPr/>
          </p:nvSpPr>
          <p:spPr bwMode="auto">
            <a:xfrm>
              <a:off x="2057400" y="2667000"/>
              <a:ext cx="228600" cy="228600"/>
            </a:xfrm>
            <a:prstGeom prst="ellips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95" name="Gerade Verbindung 294"/>
            <p:cNvCxnSpPr/>
            <p:nvPr/>
          </p:nvCxnSpPr>
          <p:spPr bwMode="auto">
            <a:xfrm>
              <a:off x="2133600" y="2590800"/>
              <a:ext cx="76200" cy="457200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96" name="Gruppieren 295"/>
          <p:cNvGrpSpPr/>
          <p:nvPr/>
        </p:nvGrpSpPr>
        <p:grpSpPr>
          <a:xfrm>
            <a:off x="5257800" y="2667000"/>
            <a:ext cx="304800" cy="457200"/>
            <a:chOff x="3429000" y="2895600"/>
            <a:chExt cx="304800" cy="457200"/>
          </a:xfrm>
        </p:grpSpPr>
        <p:sp>
          <p:nvSpPr>
            <p:cNvPr id="297" name="Ellipse 296"/>
            <p:cNvSpPr/>
            <p:nvPr/>
          </p:nvSpPr>
          <p:spPr bwMode="auto">
            <a:xfrm>
              <a:off x="3429000" y="2971800"/>
              <a:ext cx="304800" cy="304800"/>
            </a:xfrm>
            <a:prstGeom prst="ellips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98" name="Gerade Verbindung 297"/>
            <p:cNvCxnSpPr/>
            <p:nvPr/>
          </p:nvCxnSpPr>
          <p:spPr bwMode="auto">
            <a:xfrm>
              <a:off x="3581400" y="2895600"/>
              <a:ext cx="0" cy="457200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9" name="Gerade Verbindung mit Pfeil 298"/>
            <p:cNvCxnSpPr/>
            <p:nvPr/>
          </p:nvCxnSpPr>
          <p:spPr bwMode="auto">
            <a:xfrm>
              <a:off x="3581400" y="2971800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01" name="Gerade Verbindung 300"/>
          <p:cNvCxnSpPr/>
          <p:nvPr/>
        </p:nvCxnSpPr>
        <p:spPr bwMode="auto">
          <a:xfrm rot="10800000">
            <a:off x="3276600" y="3733800"/>
            <a:ext cx="609600" cy="762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2" name="Gerade Verbindung 301"/>
          <p:cNvCxnSpPr/>
          <p:nvPr/>
        </p:nvCxnSpPr>
        <p:spPr bwMode="auto">
          <a:xfrm rot="10800000">
            <a:off x="3276600" y="3124200"/>
            <a:ext cx="685800" cy="762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03" name="Gruppieren 302"/>
          <p:cNvGrpSpPr/>
          <p:nvPr/>
        </p:nvGrpSpPr>
        <p:grpSpPr>
          <a:xfrm>
            <a:off x="6096000" y="5572125"/>
            <a:ext cx="433388" cy="215900"/>
            <a:chOff x="1524000" y="3590925"/>
            <a:chExt cx="433388" cy="215900"/>
          </a:xfrm>
        </p:grpSpPr>
        <p:sp>
          <p:nvSpPr>
            <p:cNvPr id="304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5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6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09" name="Group 133"/>
          <p:cNvGrpSpPr>
            <a:grpSpLocks/>
          </p:cNvGrpSpPr>
          <p:nvPr/>
        </p:nvGrpSpPr>
        <p:grpSpPr bwMode="auto">
          <a:xfrm rot="18950804">
            <a:off x="5769650" y="5413443"/>
            <a:ext cx="504825" cy="142875"/>
            <a:chOff x="340" y="755"/>
            <a:chExt cx="318" cy="90"/>
          </a:xfrm>
        </p:grpSpPr>
        <p:sp>
          <p:nvSpPr>
            <p:cNvPr id="310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1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2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3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14" name="Gruppieren 313"/>
          <p:cNvGrpSpPr/>
          <p:nvPr/>
        </p:nvGrpSpPr>
        <p:grpSpPr>
          <a:xfrm>
            <a:off x="6400800" y="5638800"/>
            <a:ext cx="433388" cy="215900"/>
            <a:chOff x="1524000" y="3590925"/>
            <a:chExt cx="433388" cy="215900"/>
          </a:xfrm>
        </p:grpSpPr>
        <p:sp>
          <p:nvSpPr>
            <p:cNvPr id="315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6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7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8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9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20" name="Group 133"/>
          <p:cNvGrpSpPr>
            <a:grpSpLocks/>
          </p:cNvGrpSpPr>
          <p:nvPr/>
        </p:nvGrpSpPr>
        <p:grpSpPr bwMode="auto">
          <a:xfrm rot="978558">
            <a:off x="6334504" y="6087808"/>
            <a:ext cx="504825" cy="142875"/>
            <a:chOff x="340" y="755"/>
            <a:chExt cx="318" cy="90"/>
          </a:xfrm>
        </p:grpSpPr>
        <p:sp>
          <p:nvSpPr>
            <p:cNvPr id="321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2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3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4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25" name="Gruppieren 324"/>
          <p:cNvGrpSpPr/>
          <p:nvPr/>
        </p:nvGrpSpPr>
        <p:grpSpPr>
          <a:xfrm rot="3721076">
            <a:off x="6019800" y="5029200"/>
            <a:ext cx="433388" cy="215900"/>
            <a:chOff x="1524000" y="3590925"/>
            <a:chExt cx="433388" cy="215900"/>
          </a:xfrm>
        </p:grpSpPr>
        <p:sp>
          <p:nvSpPr>
            <p:cNvPr id="326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7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8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29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0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31" name="Group 133"/>
          <p:cNvGrpSpPr>
            <a:grpSpLocks/>
          </p:cNvGrpSpPr>
          <p:nvPr/>
        </p:nvGrpSpPr>
        <p:grpSpPr bwMode="auto">
          <a:xfrm rot="4222561">
            <a:off x="6867904" y="5554408"/>
            <a:ext cx="504825" cy="142875"/>
            <a:chOff x="340" y="755"/>
            <a:chExt cx="318" cy="90"/>
          </a:xfrm>
        </p:grpSpPr>
        <p:sp>
          <p:nvSpPr>
            <p:cNvPr id="332" name="Line 134"/>
            <p:cNvSpPr>
              <a:spLocks noChangeShapeType="1"/>
            </p:cNvSpPr>
            <p:nvPr/>
          </p:nvSpPr>
          <p:spPr bwMode="auto">
            <a:xfrm>
              <a:off x="340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3" name="Line 135"/>
            <p:cNvSpPr>
              <a:spLocks noChangeShapeType="1"/>
            </p:cNvSpPr>
            <p:nvPr/>
          </p:nvSpPr>
          <p:spPr bwMode="auto">
            <a:xfrm>
              <a:off x="476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4" name="Line 136"/>
            <p:cNvSpPr>
              <a:spLocks noChangeShapeType="1"/>
            </p:cNvSpPr>
            <p:nvPr/>
          </p:nvSpPr>
          <p:spPr bwMode="auto">
            <a:xfrm>
              <a:off x="522" y="755"/>
              <a:ext cx="0" cy="9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5" name="Line 137"/>
            <p:cNvSpPr>
              <a:spLocks noChangeShapeType="1"/>
            </p:cNvSpPr>
            <p:nvPr/>
          </p:nvSpPr>
          <p:spPr bwMode="auto">
            <a:xfrm>
              <a:off x="522" y="800"/>
              <a:ext cx="13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36" name="Gruppieren 335"/>
          <p:cNvGrpSpPr/>
          <p:nvPr/>
        </p:nvGrpSpPr>
        <p:grpSpPr>
          <a:xfrm rot="18643213">
            <a:off x="6407285" y="5155906"/>
            <a:ext cx="433388" cy="215900"/>
            <a:chOff x="1524000" y="3590925"/>
            <a:chExt cx="433388" cy="215900"/>
          </a:xfrm>
        </p:grpSpPr>
        <p:sp>
          <p:nvSpPr>
            <p:cNvPr id="337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8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39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0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1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42" name="Gruppieren 341"/>
          <p:cNvGrpSpPr/>
          <p:nvPr/>
        </p:nvGrpSpPr>
        <p:grpSpPr>
          <a:xfrm rot="6854537">
            <a:off x="6838307" y="4934661"/>
            <a:ext cx="433388" cy="215900"/>
            <a:chOff x="1524000" y="3590925"/>
            <a:chExt cx="433388" cy="215900"/>
          </a:xfrm>
        </p:grpSpPr>
        <p:sp>
          <p:nvSpPr>
            <p:cNvPr id="343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4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5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6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47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48" name="Gruppieren 347"/>
          <p:cNvGrpSpPr/>
          <p:nvPr/>
        </p:nvGrpSpPr>
        <p:grpSpPr>
          <a:xfrm>
            <a:off x="7239000" y="5257800"/>
            <a:ext cx="433388" cy="215900"/>
            <a:chOff x="1524000" y="3590925"/>
            <a:chExt cx="433388" cy="215900"/>
          </a:xfrm>
        </p:grpSpPr>
        <p:sp>
          <p:nvSpPr>
            <p:cNvPr id="349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0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1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2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3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54" name="Gruppieren 353"/>
          <p:cNvGrpSpPr/>
          <p:nvPr/>
        </p:nvGrpSpPr>
        <p:grpSpPr>
          <a:xfrm rot="3721076">
            <a:off x="6990708" y="5925260"/>
            <a:ext cx="433388" cy="215900"/>
            <a:chOff x="1524000" y="3590925"/>
            <a:chExt cx="433388" cy="215900"/>
          </a:xfrm>
        </p:grpSpPr>
        <p:sp>
          <p:nvSpPr>
            <p:cNvPr id="355" name="Line 6"/>
            <p:cNvSpPr>
              <a:spLocks noChangeShapeType="1"/>
            </p:cNvSpPr>
            <p:nvPr/>
          </p:nvSpPr>
          <p:spPr bwMode="auto">
            <a:xfrm flipV="1">
              <a:off x="1524000" y="3733800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6" name="Line 7"/>
            <p:cNvSpPr>
              <a:spLocks noChangeShapeType="1"/>
            </p:cNvSpPr>
            <p:nvPr/>
          </p:nvSpPr>
          <p:spPr bwMode="auto">
            <a:xfrm>
              <a:off x="1668463" y="3733800"/>
              <a:ext cx="71437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7" name="Line 8"/>
            <p:cNvSpPr>
              <a:spLocks noChangeShapeType="1"/>
            </p:cNvSpPr>
            <p:nvPr/>
          </p:nvSpPr>
          <p:spPr bwMode="auto">
            <a:xfrm>
              <a:off x="1739900" y="3590925"/>
              <a:ext cx="71438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8" name="Line 9"/>
            <p:cNvSpPr>
              <a:spLocks noChangeShapeType="1"/>
            </p:cNvSpPr>
            <p:nvPr/>
          </p:nvSpPr>
          <p:spPr bwMode="auto">
            <a:xfrm>
              <a:off x="1739900" y="3590925"/>
              <a:ext cx="0" cy="21590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59" name="Line 10"/>
            <p:cNvSpPr>
              <a:spLocks noChangeShapeType="1"/>
            </p:cNvSpPr>
            <p:nvPr/>
          </p:nvSpPr>
          <p:spPr bwMode="auto">
            <a:xfrm flipV="1">
              <a:off x="1812925" y="3590925"/>
              <a:ext cx="144463" cy="73025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60" name="Gruppieren 359"/>
          <p:cNvGrpSpPr/>
          <p:nvPr/>
        </p:nvGrpSpPr>
        <p:grpSpPr>
          <a:xfrm>
            <a:off x="6629400" y="4572000"/>
            <a:ext cx="228600" cy="457200"/>
            <a:chOff x="2057400" y="2590800"/>
            <a:chExt cx="228600" cy="457200"/>
          </a:xfrm>
        </p:grpSpPr>
        <p:sp>
          <p:nvSpPr>
            <p:cNvPr id="361" name="Ellipse 360"/>
            <p:cNvSpPr/>
            <p:nvPr/>
          </p:nvSpPr>
          <p:spPr bwMode="auto">
            <a:xfrm>
              <a:off x="2057400" y="2667000"/>
              <a:ext cx="228600" cy="228600"/>
            </a:xfrm>
            <a:prstGeom prst="ellips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62" name="Gerade Verbindung 361"/>
            <p:cNvCxnSpPr/>
            <p:nvPr/>
          </p:nvCxnSpPr>
          <p:spPr bwMode="auto">
            <a:xfrm>
              <a:off x="2133600" y="2590800"/>
              <a:ext cx="76200" cy="457200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63" name="Gruppieren 362"/>
          <p:cNvGrpSpPr/>
          <p:nvPr/>
        </p:nvGrpSpPr>
        <p:grpSpPr>
          <a:xfrm>
            <a:off x="7239000" y="4724400"/>
            <a:ext cx="304800" cy="457200"/>
            <a:chOff x="3429000" y="2895600"/>
            <a:chExt cx="304800" cy="457200"/>
          </a:xfrm>
        </p:grpSpPr>
        <p:sp>
          <p:nvSpPr>
            <p:cNvPr id="364" name="Ellipse 363"/>
            <p:cNvSpPr/>
            <p:nvPr/>
          </p:nvSpPr>
          <p:spPr bwMode="auto">
            <a:xfrm>
              <a:off x="3429000" y="2971800"/>
              <a:ext cx="304800" cy="304800"/>
            </a:xfrm>
            <a:prstGeom prst="ellips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65" name="Gerade Verbindung 364"/>
            <p:cNvCxnSpPr/>
            <p:nvPr/>
          </p:nvCxnSpPr>
          <p:spPr bwMode="auto">
            <a:xfrm>
              <a:off x="3581400" y="2895600"/>
              <a:ext cx="0" cy="457200"/>
            </a:xfrm>
            <a:prstGeom prst="line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6" name="Gerade Verbindung mit Pfeil 365"/>
            <p:cNvCxnSpPr/>
            <p:nvPr/>
          </p:nvCxnSpPr>
          <p:spPr bwMode="auto">
            <a:xfrm>
              <a:off x="3581400" y="2971800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68" name="Gerade Verbindung 367"/>
          <p:cNvCxnSpPr/>
          <p:nvPr/>
        </p:nvCxnSpPr>
        <p:spPr bwMode="auto">
          <a:xfrm rot="10800000">
            <a:off x="5257800" y="5791200"/>
            <a:ext cx="609600" cy="762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9" name="Gerade Verbindung 368"/>
          <p:cNvCxnSpPr/>
          <p:nvPr/>
        </p:nvCxnSpPr>
        <p:spPr bwMode="auto">
          <a:xfrm rot="10800000">
            <a:off x="5257800" y="5181600"/>
            <a:ext cx="685800" cy="76200"/>
          </a:xfrm>
          <a:prstGeom prst="line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7" name="Ellipse 436"/>
          <p:cNvSpPr/>
          <p:nvPr/>
        </p:nvSpPr>
        <p:spPr bwMode="auto">
          <a:xfrm>
            <a:off x="4572000" y="5334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8" name="Gerade Verbindung 437"/>
          <p:cNvCxnSpPr>
            <a:stCxn id="437" idx="0"/>
          </p:cNvCxnSpPr>
          <p:nvPr/>
        </p:nvCxnSpPr>
        <p:spPr bwMode="auto">
          <a:xfrm flipV="1">
            <a:off x="4724400" y="5181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9" name="Gerade Verbindung 438"/>
          <p:cNvCxnSpPr>
            <a:endCxn id="437" idx="0"/>
          </p:cNvCxnSpPr>
          <p:nvPr/>
        </p:nvCxnSpPr>
        <p:spPr bwMode="auto">
          <a:xfrm flipV="1">
            <a:off x="4724400" y="5334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40" name="Group 40"/>
          <p:cNvGrpSpPr>
            <a:grpSpLocks/>
          </p:cNvGrpSpPr>
          <p:nvPr/>
        </p:nvGrpSpPr>
        <p:grpSpPr bwMode="auto">
          <a:xfrm rot="10800000">
            <a:off x="4724399" y="5029199"/>
            <a:ext cx="533401" cy="290345"/>
            <a:chOff x="1248" y="1071"/>
            <a:chExt cx="815" cy="273"/>
          </a:xfrm>
        </p:grpSpPr>
        <p:sp>
          <p:nvSpPr>
            <p:cNvPr id="441" name="Line 41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2" name="Line 42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3" name="Line 43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4" name="Line 44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45" name="Line 45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cxnSp>
        <p:nvCxnSpPr>
          <p:cNvPr id="446" name="Gerade Verbindung 445"/>
          <p:cNvCxnSpPr/>
          <p:nvPr/>
        </p:nvCxnSpPr>
        <p:spPr bwMode="auto">
          <a:xfrm>
            <a:off x="47244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7" name="Textfeld 446"/>
          <p:cNvSpPr txBox="1"/>
          <p:nvPr/>
        </p:nvSpPr>
        <p:spPr>
          <a:xfrm>
            <a:off x="4191000" y="51054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1.2V</a:t>
            </a:r>
            <a:endParaRPr lang="de-DE" dirty="0"/>
          </a:p>
        </p:txBody>
      </p:sp>
      <p:sp>
        <p:nvSpPr>
          <p:cNvPr id="448" name="Textfeld 447"/>
          <p:cNvSpPr txBox="1"/>
          <p:nvPr/>
        </p:nvSpPr>
        <p:spPr>
          <a:xfrm>
            <a:off x="5105400" y="4876800"/>
            <a:ext cx="5581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101</a:t>
            </a:r>
            <a:r>
              <a:rPr lang="el-GR" dirty="0"/>
              <a:t>Ω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389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893B1985-02C9-4530-A310-C1145CFF53AD}" type="slidenum">
              <a:rPr lang="de-DE" altLang="de-DE" sz="1400">
                <a:latin typeface="Arial" charset="0"/>
              </a:rPr>
              <a:pPr/>
              <a:t>9</a:t>
            </a:fld>
            <a:endParaRPr lang="de-DE" altLang="de-DE" sz="1400">
              <a:latin typeface="Arial" charset="0"/>
            </a:endParaRPr>
          </a:p>
        </p:txBody>
      </p:sp>
      <p:grpSp>
        <p:nvGrpSpPr>
          <p:cNvPr id="45060" name="Group 146"/>
          <p:cNvGrpSpPr>
            <a:grpSpLocks/>
          </p:cNvGrpSpPr>
          <p:nvPr/>
        </p:nvGrpSpPr>
        <p:grpSpPr bwMode="auto">
          <a:xfrm>
            <a:off x="2622550" y="1844675"/>
            <a:ext cx="1136650" cy="863600"/>
            <a:chOff x="1655" y="1162"/>
            <a:chExt cx="716" cy="544"/>
          </a:xfrm>
        </p:grpSpPr>
        <p:sp>
          <p:nvSpPr>
            <p:cNvPr id="45164" name="AutoShape 147"/>
            <p:cNvSpPr>
              <a:spLocks noChangeArrowheads="1"/>
            </p:cNvSpPr>
            <p:nvPr/>
          </p:nvSpPr>
          <p:spPr bwMode="auto">
            <a:xfrm rot="5400000">
              <a:off x="1701" y="1116"/>
              <a:ext cx="544" cy="635"/>
            </a:xfrm>
            <a:prstGeom prst="triangle">
              <a:avLst>
                <a:gd name="adj" fmla="val 50000"/>
              </a:avLst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45165" name="Text Box 148"/>
            <p:cNvSpPr txBox="1">
              <a:spLocks noChangeArrowheads="1"/>
            </p:cNvSpPr>
            <p:nvPr/>
          </p:nvSpPr>
          <p:spPr bwMode="auto">
            <a:xfrm>
              <a:off x="1696" y="1207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sp>
          <p:nvSpPr>
            <p:cNvPr id="45166" name="Text Box 149"/>
            <p:cNvSpPr txBox="1">
              <a:spLocks noChangeArrowheads="1"/>
            </p:cNvSpPr>
            <p:nvPr/>
          </p:nvSpPr>
          <p:spPr bwMode="auto">
            <a:xfrm>
              <a:off x="1700" y="1480"/>
              <a:ext cx="15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-</a:t>
              </a:r>
            </a:p>
          </p:txBody>
        </p:sp>
        <p:sp>
          <p:nvSpPr>
            <p:cNvPr id="45167" name="Text Box 150"/>
            <p:cNvSpPr txBox="1">
              <a:spLocks noChangeArrowheads="1"/>
            </p:cNvSpPr>
            <p:nvPr/>
          </p:nvSpPr>
          <p:spPr bwMode="auto">
            <a:xfrm>
              <a:off x="2061" y="1525"/>
              <a:ext cx="31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GU</a:t>
              </a:r>
              <a:r>
                <a:rPr lang="de-DE" altLang="de-DE" baseline="-25000"/>
                <a:t>IN</a:t>
              </a:r>
            </a:p>
          </p:txBody>
        </p:sp>
        <p:sp>
          <p:nvSpPr>
            <p:cNvPr id="45168" name="Text Box 151"/>
            <p:cNvSpPr txBox="1">
              <a:spLocks noChangeArrowheads="1"/>
            </p:cNvSpPr>
            <p:nvPr/>
          </p:nvSpPr>
          <p:spPr bwMode="auto">
            <a:xfrm>
              <a:off x="1837" y="1344"/>
              <a:ext cx="18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de-DE" altLang="de-DE"/>
                <a:t>+</a:t>
              </a:r>
            </a:p>
          </p:txBody>
        </p:sp>
        <p:grpSp>
          <p:nvGrpSpPr>
            <p:cNvPr id="45169" name="Group 152"/>
            <p:cNvGrpSpPr>
              <a:grpSpLocks/>
            </p:cNvGrpSpPr>
            <p:nvPr/>
          </p:nvGrpSpPr>
          <p:grpSpPr bwMode="auto">
            <a:xfrm>
              <a:off x="1927" y="1389"/>
              <a:ext cx="347" cy="317"/>
              <a:chOff x="2291" y="2523"/>
              <a:chExt cx="998" cy="1045"/>
            </a:xfrm>
          </p:grpSpPr>
          <p:grpSp>
            <p:nvGrpSpPr>
              <p:cNvPr id="45170" name="Group 153"/>
              <p:cNvGrpSpPr>
                <a:grpSpLocks/>
              </p:cNvGrpSpPr>
              <p:nvPr/>
            </p:nvGrpSpPr>
            <p:grpSpPr bwMode="auto">
              <a:xfrm>
                <a:off x="2517" y="2795"/>
                <a:ext cx="228" cy="499"/>
                <a:chOff x="2109" y="1616"/>
                <a:chExt cx="227" cy="452"/>
              </a:xfrm>
            </p:grpSpPr>
            <p:sp>
              <p:nvSpPr>
                <p:cNvPr id="45184" name="Line 154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5185" name="Line 155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grpSp>
            <p:nvGrpSpPr>
              <p:cNvPr id="45171" name="Group 156"/>
              <p:cNvGrpSpPr>
                <a:grpSpLocks/>
              </p:cNvGrpSpPr>
              <p:nvPr/>
            </p:nvGrpSpPr>
            <p:grpSpPr bwMode="auto">
              <a:xfrm flipH="1">
                <a:off x="2291" y="2795"/>
                <a:ext cx="227" cy="499"/>
                <a:chOff x="2109" y="1616"/>
                <a:chExt cx="227" cy="452"/>
              </a:xfrm>
            </p:grpSpPr>
            <p:sp>
              <p:nvSpPr>
                <p:cNvPr id="45182" name="Line 157"/>
                <p:cNvSpPr>
                  <a:spLocks noChangeShapeType="1"/>
                </p:cNvSpPr>
                <p:nvPr/>
              </p:nvSpPr>
              <p:spPr bwMode="auto">
                <a:xfrm flipV="1">
                  <a:off x="2109" y="1842"/>
                  <a:ext cx="227" cy="22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5183" name="Line 158"/>
                <p:cNvSpPr>
                  <a:spLocks noChangeShapeType="1"/>
                </p:cNvSpPr>
                <p:nvPr/>
              </p:nvSpPr>
              <p:spPr bwMode="auto">
                <a:xfrm>
                  <a:off x="2109" y="1616"/>
                  <a:ext cx="227" cy="227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45172" name="Line 159"/>
              <p:cNvSpPr>
                <a:spLocks noChangeShapeType="1"/>
              </p:cNvSpPr>
              <p:nvPr/>
            </p:nvSpPr>
            <p:spPr bwMode="auto">
              <a:xfrm flipH="1">
                <a:off x="2517" y="2660"/>
                <a:ext cx="1" cy="135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5173" name="Line 160"/>
              <p:cNvSpPr>
                <a:spLocks noChangeShapeType="1"/>
              </p:cNvSpPr>
              <p:nvPr/>
            </p:nvSpPr>
            <p:spPr bwMode="auto">
              <a:xfrm>
                <a:off x="2518" y="3295"/>
                <a:ext cx="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45174" name="Line 161"/>
              <p:cNvSpPr>
                <a:spLocks noChangeShapeType="1"/>
              </p:cNvSpPr>
              <p:nvPr/>
            </p:nvSpPr>
            <p:spPr bwMode="auto">
              <a:xfrm>
                <a:off x="2518" y="2660"/>
                <a:ext cx="317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45175" name="Group 162"/>
              <p:cNvGrpSpPr>
                <a:grpSpLocks/>
              </p:cNvGrpSpPr>
              <p:nvPr/>
            </p:nvGrpSpPr>
            <p:grpSpPr bwMode="auto">
              <a:xfrm rot="10800000">
                <a:off x="2609" y="2523"/>
                <a:ext cx="680" cy="273"/>
                <a:chOff x="1248" y="1071"/>
                <a:chExt cx="815" cy="273"/>
              </a:xfrm>
            </p:grpSpPr>
            <p:sp>
              <p:nvSpPr>
                <p:cNvPr id="45177" name="Line 163"/>
                <p:cNvSpPr>
                  <a:spLocks noChangeShapeType="1"/>
                </p:cNvSpPr>
                <p:nvPr/>
              </p:nvSpPr>
              <p:spPr bwMode="auto">
                <a:xfrm>
                  <a:off x="1248" y="1208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5178" name="Line 164"/>
                <p:cNvSpPr>
                  <a:spLocks noChangeShapeType="1"/>
                </p:cNvSpPr>
                <p:nvPr/>
              </p:nvSpPr>
              <p:spPr bwMode="auto">
                <a:xfrm flipV="1">
                  <a:off x="1519" y="1071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5179" name="Line 165"/>
                <p:cNvSpPr>
                  <a:spLocks noChangeShapeType="1"/>
                </p:cNvSpPr>
                <p:nvPr/>
              </p:nvSpPr>
              <p:spPr bwMode="auto">
                <a:xfrm>
                  <a:off x="1611" y="1072"/>
                  <a:ext cx="90" cy="272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5180" name="Line 166"/>
                <p:cNvSpPr>
                  <a:spLocks noChangeShapeType="1"/>
                </p:cNvSpPr>
                <p:nvPr/>
              </p:nvSpPr>
              <p:spPr bwMode="auto">
                <a:xfrm flipV="1">
                  <a:off x="1701" y="1207"/>
                  <a:ext cx="91" cy="136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45181" name="Line 167"/>
                <p:cNvSpPr>
                  <a:spLocks noChangeShapeType="1"/>
                </p:cNvSpPr>
                <p:nvPr/>
              </p:nvSpPr>
              <p:spPr bwMode="auto">
                <a:xfrm>
                  <a:off x="1791" y="1207"/>
                  <a:ext cx="272" cy="0"/>
                </a:xfrm>
                <a:prstGeom prst="line">
                  <a:avLst/>
                </a:prstGeom>
                <a:noFill/>
                <a:ln w="22225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45176" name="AutoShape 168"/>
              <p:cNvSpPr>
                <a:spLocks noChangeArrowheads="1"/>
              </p:cNvSpPr>
              <p:nvPr/>
            </p:nvSpPr>
            <p:spPr bwMode="auto">
              <a:xfrm rot="10800000">
                <a:off x="2428" y="3476"/>
                <a:ext cx="182" cy="92"/>
              </a:xfrm>
              <a:prstGeom prst="triangle">
                <a:avLst>
                  <a:gd name="adj" fmla="val 50000"/>
                </a:avLst>
              </a:prstGeom>
              <a:noFill/>
              <a:ln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sp>
        <p:nvSpPr>
          <p:cNvPr id="45061" name="Text Box 169"/>
          <p:cNvSpPr txBox="1">
            <a:spLocks noChangeArrowheads="1"/>
          </p:cNvSpPr>
          <p:nvPr/>
        </p:nvSpPr>
        <p:spPr bwMode="auto">
          <a:xfrm>
            <a:off x="3487737" y="1989138"/>
            <a:ext cx="4762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OUT</a:t>
            </a:r>
          </a:p>
        </p:txBody>
      </p:sp>
      <p:sp>
        <p:nvSpPr>
          <p:cNvPr id="45062" name="Rectangle 2"/>
          <p:cNvSpPr>
            <a:spLocks noChangeArrowheads="1"/>
          </p:cNvSpPr>
          <p:nvPr/>
        </p:nvSpPr>
        <p:spPr bwMode="auto">
          <a:xfrm>
            <a:off x="2479675" y="2852738"/>
            <a:ext cx="1655762" cy="7207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63" name="Rectangle 3"/>
          <p:cNvSpPr>
            <a:spLocks noChangeArrowheads="1"/>
          </p:cNvSpPr>
          <p:nvPr/>
        </p:nvSpPr>
        <p:spPr bwMode="auto">
          <a:xfrm>
            <a:off x="1830387" y="2852738"/>
            <a:ext cx="720725" cy="165576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64" name="Rectangle 4"/>
          <p:cNvSpPr>
            <a:spLocks noChangeArrowheads="1"/>
          </p:cNvSpPr>
          <p:nvPr/>
        </p:nvSpPr>
        <p:spPr bwMode="auto">
          <a:xfrm>
            <a:off x="822325" y="1989138"/>
            <a:ext cx="865187" cy="143986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6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Noninverting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amplifier</a:t>
            </a:r>
            <a:endParaRPr lang="de-DE" altLang="de-DE" dirty="0" smtClean="0"/>
          </a:p>
        </p:txBody>
      </p:sp>
      <p:sp>
        <p:nvSpPr>
          <p:cNvPr id="45066" name="Line 8"/>
          <p:cNvSpPr>
            <a:spLocks noChangeShapeType="1"/>
          </p:cNvSpPr>
          <p:nvPr/>
        </p:nvSpPr>
        <p:spPr bwMode="auto">
          <a:xfrm>
            <a:off x="3630612" y="22764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7" name="Line 9"/>
          <p:cNvSpPr>
            <a:spLocks noChangeShapeType="1"/>
          </p:cNvSpPr>
          <p:nvPr/>
        </p:nvSpPr>
        <p:spPr bwMode="auto">
          <a:xfrm>
            <a:off x="1214437" y="2057400"/>
            <a:ext cx="14398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68" name="Line 10"/>
          <p:cNvSpPr>
            <a:spLocks noChangeShapeType="1"/>
          </p:cNvSpPr>
          <p:nvPr/>
        </p:nvSpPr>
        <p:spPr bwMode="auto">
          <a:xfrm>
            <a:off x="2117725" y="2492375"/>
            <a:ext cx="5762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5069" name="Group 11"/>
          <p:cNvGrpSpPr>
            <a:grpSpLocks/>
          </p:cNvGrpSpPr>
          <p:nvPr/>
        </p:nvGrpSpPr>
        <p:grpSpPr bwMode="auto">
          <a:xfrm rot="10800000">
            <a:off x="2622550" y="2997200"/>
            <a:ext cx="1079500" cy="433388"/>
            <a:chOff x="1248" y="1071"/>
            <a:chExt cx="815" cy="273"/>
          </a:xfrm>
        </p:grpSpPr>
        <p:sp>
          <p:nvSpPr>
            <p:cNvPr id="45159" name="Line 12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60" name="Line 13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61" name="Line 14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62" name="Line 15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63" name="Line 16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5070" name="Line 17"/>
          <p:cNvSpPr>
            <a:spLocks noChangeShapeType="1"/>
          </p:cNvSpPr>
          <p:nvPr/>
        </p:nvSpPr>
        <p:spPr bwMode="auto">
          <a:xfrm>
            <a:off x="4038600" y="2286000"/>
            <a:ext cx="0" cy="9366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71" name="Line 18"/>
          <p:cNvSpPr>
            <a:spLocks noChangeShapeType="1"/>
          </p:cNvSpPr>
          <p:nvPr/>
        </p:nvSpPr>
        <p:spPr bwMode="auto">
          <a:xfrm flipH="1">
            <a:off x="3414712" y="3213100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5072" name="Group 19"/>
          <p:cNvGrpSpPr>
            <a:grpSpLocks/>
          </p:cNvGrpSpPr>
          <p:nvPr/>
        </p:nvGrpSpPr>
        <p:grpSpPr bwMode="auto">
          <a:xfrm rot="5400000">
            <a:off x="1578769" y="3536156"/>
            <a:ext cx="1079500" cy="433387"/>
            <a:chOff x="1248" y="1071"/>
            <a:chExt cx="815" cy="273"/>
          </a:xfrm>
        </p:grpSpPr>
        <p:sp>
          <p:nvSpPr>
            <p:cNvPr id="45154" name="Line 20"/>
            <p:cNvSpPr>
              <a:spLocks noChangeShapeType="1"/>
            </p:cNvSpPr>
            <p:nvPr/>
          </p:nvSpPr>
          <p:spPr bwMode="auto">
            <a:xfrm>
              <a:off x="1248" y="1208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5" name="Line 21"/>
            <p:cNvSpPr>
              <a:spLocks noChangeShapeType="1"/>
            </p:cNvSpPr>
            <p:nvPr/>
          </p:nvSpPr>
          <p:spPr bwMode="auto">
            <a:xfrm flipV="1">
              <a:off x="1519" y="1071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6" name="Line 22"/>
            <p:cNvSpPr>
              <a:spLocks noChangeShapeType="1"/>
            </p:cNvSpPr>
            <p:nvPr/>
          </p:nvSpPr>
          <p:spPr bwMode="auto">
            <a:xfrm>
              <a:off x="1611" y="1072"/>
              <a:ext cx="90" cy="27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7" name="Line 23"/>
            <p:cNvSpPr>
              <a:spLocks noChangeShapeType="1"/>
            </p:cNvSpPr>
            <p:nvPr/>
          </p:nvSpPr>
          <p:spPr bwMode="auto">
            <a:xfrm flipV="1">
              <a:off x="1701" y="1207"/>
              <a:ext cx="91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8" name="Line 24"/>
            <p:cNvSpPr>
              <a:spLocks noChangeShapeType="1"/>
            </p:cNvSpPr>
            <p:nvPr/>
          </p:nvSpPr>
          <p:spPr bwMode="auto">
            <a:xfrm>
              <a:off x="1791" y="1207"/>
              <a:ext cx="272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5073" name="Line 25"/>
          <p:cNvSpPr>
            <a:spLocks noChangeShapeType="1"/>
          </p:cNvSpPr>
          <p:nvPr/>
        </p:nvSpPr>
        <p:spPr bwMode="auto">
          <a:xfrm flipH="1">
            <a:off x="2046287" y="3213100"/>
            <a:ext cx="863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74" name="Line 26"/>
          <p:cNvSpPr>
            <a:spLocks noChangeShapeType="1"/>
          </p:cNvSpPr>
          <p:nvPr/>
        </p:nvSpPr>
        <p:spPr bwMode="auto">
          <a:xfrm flipV="1">
            <a:off x="2117725" y="2492375"/>
            <a:ext cx="0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75" name="Line 27"/>
          <p:cNvSpPr>
            <a:spLocks noChangeShapeType="1"/>
          </p:cNvSpPr>
          <p:nvPr/>
        </p:nvSpPr>
        <p:spPr bwMode="auto">
          <a:xfrm flipH="1">
            <a:off x="2117725" y="2492375"/>
            <a:ext cx="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76" name="Line 28"/>
          <p:cNvSpPr>
            <a:spLocks noChangeShapeType="1"/>
          </p:cNvSpPr>
          <p:nvPr/>
        </p:nvSpPr>
        <p:spPr bwMode="auto">
          <a:xfrm flipH="1">
            <a:off x="2117725" y="3213100"/>
            <a:ext cx="35877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oval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77" name="Text Box 72"/>
          <p:cNvSpPr txBox="1">
            <a:spLocks noChangeArrowheads="1"/>
          </p:cNvSpPr>
          <p:nvPr/>
        </p:nvSpPr>
        <p:spPr bwMode="auto">
          <a:xfrm>
            <a:off x="2216150" y="3789363"/>
            <a:ext cx="3349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1</a:t>
            </a:r>
          </a:p>
        </p:txBody>
      </p:sp>
      <p:sp>
        <p:nvSpPr>
          <p:cNvPr id="45078" name="Text Box 73"/>
          <p:cNvSpPr txBox="1">
            <a:spLocks noChangeArrowheads="1"/>
          </p:cNvSpPr>
          <p:nvPr/>
        </p:nvSpPr>
        <p:spPr bwMode="auto">
          <a:xfrm>
            <a:off x="3414712" y="2924175"/>
            <a:ext cx="3349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R</a:t>
            </a:r>
            <a:r>
              <a:rPr lang="de-DE" altLang="de-DE" baseline="-25000"/>
              <a:t>2</a:t>
            </a:r>
          </a:p>
        </p:txBody>
      </p:sp>
      <p:sp>
        <p:nvSpPr>
          <p:cNvPr id="45079" name="Oval 74"/>
          <p:cNvSpPr>
            <a:spLocks noChangeArrowheads="1"/>
          </p:cNvSpPr>
          <p:nvPr/>
        </p:nvSpPr>
        <p:spPr bwMode="auto">
          <a:xfrm>
            <a:off x="1038225" y="2344738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80" name="Line 75"/>
          <p:cNvSpPr>
            <a:spLocks noChangeShapeType="1"/>
          </p:cNvSpPr>
          <p:nvPr/>
        </p:nvSpPr>
        <p:spPr bwMode="auto">
          <a:xfrm>
            <a:off x="1252537" y="2778125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81" name="Line 76"/>
          <p:cNvSpPr>
            <a:spLocks noChangeShapeType="1"/>
          </p:cNvSpPr>
          <p:nvPr/>
        </p:nvSpPr>
        <p:spPr bwMode="auto">
          <a:xfrm>
            <a:off x="1254125" y="2058988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82" name="Oval 77"/>
          <p:cNvSpPr>
            <a:spLocks noChangeArrowheads="1"/>
          </p:cNvSpPr>
          <p:nvPr/>
        </p:nvSpPr>
        <p:spPr bwMode="auto">
          <a:xfrm>
            <a:off x="1038225" y="2344738"/>
            <a:ext cx="431800" cy="433387"/>
          </a:xfrm>
          <a:prstGeom prst="ellipse">
            <a:avLst/>
          </a:prstGeom>
          <a:noFill/>
          <a:ln w="22225" algn="ctr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83" name="Line 78"/>
          <p:cNvSpPr>
            <a:spLocks noChangeShapeType="1"/>
          </p:cNvSpPr>
          <p:nvPr/>
        </p:nvSpPr>
        <p:spPr bwMode="auto">
          <a:xfrm>
            <a:off x="1252537" y="2778125"/>
            <a:ext cx="1588" cy="2873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84" name="Line 79"/>
          <p:cNvSpPr>
            <a:spLocks noChangeShapeType="1"/>
          </p:cNvSpPr>
          <p:nvPr/>
        </p:nvSpPr>
        <p:spPr bwMode="auto">
          <a:xfrm>
            <a:off x="1254125" y="2058988"/>
            <a:ext cx="1587" cy="2873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85" name="Text Box 80"/>
          <p:cNvSpPr txBox="1">
            <a:spLocks noChangeArrowheads="1"/>
          </p:cNvSpPr>
          <p:nvPr/>
        </p:nvSpPr>
        <p:spPr bwMode="auto">
          <a:xfrm>
            <a:off x="891936" y="2060575"/>
            <a:ext cx="3449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Vs</a:t>
            </a:r>
            <a:endParaRPr lang="de-DE" altLang="de-DE" dirty="0"/>
          </a:p>
        </p:txBody>
      </p:sp>
      <p:sp>
        <p:nvSpPr>
          <p:cNvPr id="45086" name="Line 81"/>
          <p:cNvSpPr>
            <a:spLocks noChangeShapeType="1"/>
          </p:cNvSpPr>
          <p:nvPr/>
        </p:nvSpPr>
        <p:spPr bwMode="auto">
          <a:xfrm flipV="1">
            <a:off x="1254125" y="2997200"/>
            <a:ext cx="0" cy="2159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87" name="Text Box 82"/>
          <p:cNvSpPr txBox="1">
            <a:spLocks noChangeArrowheads="1"/>
          </p:cNvSpPr>
          <p:nvPr/>
        </p:nvSpPr>
        <p:spPr bwMode="auto">
          <a:xfrm>
            <a:off x="1254125" y="20605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45088" name="AutoShape 83"/>
          <p:cNvSpPr>
            <a:spLocks noChangeArrowheads="1"/>
          </p:cNvSpPr>
          <p:nvPr/>
        </p:nvSpPr>
        <p:spPr bwMode="auto">
          <a:xfrm rot="10800000">
            <a:off x="1109662" y="32131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89" name="Text Box 84"/>
          <p:cNvSpPr txBox="1">
            <a:spLocks noChangeArrowheads="1"/>
          </p:cNvSpPr>
          <p:nvPr/>
        </p:nvSpPr>
        <p:spPr bwMode="auto">
          <a:xfrm>
            <a:off x="4500563" y="2420938"/>
            <a:ext cx="35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Vo</a:t>
            </a:r>
            <a:endParaRPr lang="de-DE" altLang="de-DE" dirty="0"/>
          </a:p>
        </p:txBody>
      </p:sp>
      <p:sp>
        <p:nvSpPr>
          <p:cNvPr id="45090" name="Line 85"/>
          <p:cNvSpPr>
            <a:spLocks noChangeShapeType="1"/>
          </p:cNvSpPr>
          <p:nvPr/>
        </p:nvSpPr>
        <p:spPr bwMode="auto">
          <a:xfrm>
            <a:off x="3990975" y="22764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91" name="Line 86"/>
          <p:cNvSpPr>
            <a:spLocks noChangeShapeType="1"/>
          </p:cNvSpPr>
          <p:nvPr/>
        </p:nvSpPr>
        <p:spPr bwMode="auto">
          <a:xfrm>
            <a:off x="4495800" y="2924175"/>
            <a:ext cx="0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92" name="AutoShape 87"/>
          <p:cNvSpPr>
            <a:spLocks noChangeArrowheads="1"/>
          </p:cNvSpPr>
          <p:nvPr/>
        </p:nvSpPr>
        <p:spPr bwMode="auto">
          <a:xfrm rot="10800000">
            <a:off x="4357688" y="3211513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93" name="AutoShape 88"/>
          <p:cNvSpPr>
            <a:spLocks noChangeArrowheads="1"/>
          </p:cNvSpPr>
          <p:nvPr/>
        </p:nvSpPr>
        <p:spPr bwMode="auto">
          <a:xfrm rot="10800000">
            <a:off x="1974850" y="4292600"/>
            <a:ext cx="288925" cy="146050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094" name="Line 89"/>
          <p:cNvSpPr>
            <a:spLocks noChangeShapeType="1"/>
          </p:cNvSpPr>
          <p:nvPr/>
        </p:nvSpPr>
        <p:spPr bwMode="auto">
          <a:xfrm flipV="1">
            <a:off x="4495800" y="2276475"/>
            <a:ext cx="0" cy="647700"/>
          </a:xfrm>
          <a:prstGeom prst="line">
            <a:avLst/>
          </a:prstGeom>
          <a:noFill/>
          <a:ln w="22225">
            <a:solidFill>
              <a:srgbClr val="0000FF"/>
            </a:solidFill>
            <a:prstDash val="sysDot"/>
            <a:round/>
            <a:headEnd type="triangle" w="med" len="sm"/>
            <a:tailEnd type="triangle" w="med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95" name="Text Box 90"/>
          <p:cNvSpPr txBox="1">
            <a:spLocks noChangeArrowheads="1"/>
          </p:cNvSpPr>
          <p:nvPr/>
        </p:nvSpPr>
        <p:spPr bwMode="auto">
          <a:xfrm>
            <a:off x="4135437" y="2276475"/>
            <a:ext cx="295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+</a:t>
            </a:r>
          </a:p>
        </p:txBody>
      </p:sp>
      <p:sp>
        <p:nvSpPr>
          <p:cNvPr id="45096" name="Text Box 92"/>
          <p:cNvSpPr txBox="1">
            <a:spLocks noChangeArrowheads="1"/>
          </p:cNvSpPr>
          <p:nvPr/>
        </p:nvSpPr>
        <p:spPr bwMode="auto">
          <a:xfrm>
            <a:off x="8753475" y="817563"/>
            <a:ext cx="35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Xo</a:t>
            </a:r>
          </a:p>
        </p:txBody>
      </p:sp>
      <p:sp>
        <p:nvSpPr>
          <p:cNvPr id="45097" name="Line 93"/>
          <p:cNvSpPr>
            <a:spLocks noChangeShapeType="1"/>
          </p:cNvSpPr>
          <p:nvPr/>
        </p:nvSpPr>
        <p:spPr bwMode="auto">
          <a:xfrm>
            <a:off x="7527925" y="11969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98" name="Line 94"/>
          <p:cNvSpPr>
            <a:spLocks noChangeShapeType="1"/>
          </p:cNvSpPr>
          <p:nvPr/>
        </p:nvSpPr>
        <p:spPr bwMode="auto">
          <a:xfrm>
            <a:off x="6807200" y="1196975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099" name="Oval 95"/>
          <p:cNvSpPr>
            <a:spLocks noChangeArrowheads="1"/>
          </p:cNvSpPr>
          <p:nvPr/>
        </p:nvSpPr>
        <p:spPr bwMode="auto">
          <a:xfrm>
            <a:off x="6088063" y="908050"/>
            <a:ext cx="719137" cy="7207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100" name="Line 96"/>
          <p:cNvSpPr>
            <a:spLocks noChangeShapeType="1"/>
          </p:cNvSpPr>
          <p:nvPr/>
        </p:nvSpPr>
        <p:spPr bwMode="auto">
          <a:xfrm>
            <a:off x="8750300" y="1196975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1" name="Line 97"/>
          <p:cNvSpPr>
            <a:spLocks noChangeShapeType="1"/>
          </p:cNvSpPr>
          <p:nvPr/>
        </p:nvSpPr>
        <p:spPr bwMode="auto">
          <a:xfrm>
            <a:off x="5942013" y="1196975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2" name="Line 98"/>
          <p:cNvSpPr>
            <a:spLocks noChangeShapeType="1"/>
          </p:cNvSpPr>
          <p:nvPr/>
        </p:nvSpPr>
        <p:spPr bwMode="auto">
          <a:xfrm flipV="1">
            <a:off x="62309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3" name="Line 99"/>
          <p:cNvSpPr>
            <a:spLocks noChangeShapeType="1"/>
          </p:cNvSpPr>
          <p:nvPr/>
        </p:nvSpPr>
        <p:spPr bwMode="auto">
          <a:xfrm>
            <a:off x="63754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4" name="Line 100"/>
          <p:cNvSpPr>
            <a:spLocks noChangeShapeType="1"/>
          </p:cNvSpPr>
          <p:nvPr/>
        </p:nvSpPr>
        <p:spPr bwMode="auto">
          <a:xfrm>
            <a:off x="64468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5" name="Line 101"/>
          <p:cNvSpPr>
            <a:spLocks noChangeShapeType="1"/>
          </p:cNvSpPr>
          <p:nvPr/>
        </p:nvSpPr>
        <p:spPr bwMode="auto">
          <a:xfrm>
            <a:off x="64468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6" name="Line 102"/>
          <p:cNvSpPr>
            <a:spLocks noChangeShapeType="1"/>
          </p:cNvSpPr>
          <p:nvPr/>
        </p:nvSpPr>
        <p:spPr bwMode="auto">
          <a:xfrm flipV="1">
            <a:off x="65198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7" name="Oval 103"/>
          <p:cNvSpPr>
            <a:spLocks noChangeArrowheads="1"/>
          </p:cNvSpPr>
          <p:nvPr/>
        </p:nvSpPr>
        <p:spPr bwMode="auto">
          <a:xfrm>
            <a:off x="8031163" y="908050"/>
            <a:ext cx="719137" cy="720725"/>
          </a:xfrm>
          <a:prstGeom prst="ellipse">
            <a:avLst/>
          </a:prstGeom>
          <a:solidFill>
            <a:srgbClr val="99CCFF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108" name="Line 104"/>
          <p:cNvSpPr>
            <a:spLocks noChangeShapeType="1"/>
          </p:cNvSpPr>
          <p:nvPr/>
        </p:nvSpPr>
        <p:spPr bwMode="auto">
          <a:xfrm flipV="1">
            <a:off x="8174038" y="1411288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09" name="Line 105"/>
          <p:cNvSpPr>
            <a:spLocks noChangeShapeType="1"/>
          </p:cNvSpPr>
          <p:nvPr/>
        </p:nvSpPr>
        <p:spPr bwMode="auto">
          <a:xfrm>
            <a:off x="8318500" y="1411288"/>
            <a:ext cx="71438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0" name="Line 106"/>
          <p:cNvSpPr>
            <a:spLocks noChangeShapeType="1"/>
          </p:cNvSpPr>
          <p:nvPr/>
        </p:nvSpPr>
        <p:spPr bwMode="auto">
          <a:xfrm>
            <a:off x="8389938" y="1268413"/>
            <a:ext cx="71437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1" name="Line 107"/>
          <p:cNvSpPr>
            <a:spLocks noChangeShapeType="1"/>
          </p:cNvSpPr>
          <p:nvPr/>
        </p:nvSpPr>
        <p:spPr bwMode="auto">
          <a:xfrm>
            <a:off x="8389938" y="1268413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2" name="Line 108"/>
          <p:cNvSpPr>
            <a:spLocks noChangeShapeType="1"/>
          </p:cNvSpPr>
          <p:nvPr/>
        </p:nvSpPr>
        <p:spPr bwMode="auto">
          <a:xfrm flipV="1">
            <a:off x="8462963" y="1268413"/>
            <a:ext cx="144462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3" name="Oval 109"/>
          <p:cNvSpPr>
            <a:spLocks noChangeArrowheads="1"/>
          </p:cNvSpPr>
          <p:nvPr/>
        </p:nvSpPr>
        <p:spPr bwMode="auto">
          <a:xfrm>
            <a:off x="7023100" y="1628775"/>
            <a:ext cx="792163" cy="720725"/>
          </a:xfrm>
          <a:prstGeom prst="ellipse">
            <a:avLst/>
          </a:prstGeom>
          <a:solidFill>
            <a:srgbClr val="FF9900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grpSp>
        <p:nvGrpSpPr>
          <p:cNvPr id="45114" name="Group 110"/>
          <p:cNvGrpSpPr>
            <a:grpSpLocks/>
          </p:cNvGrpSpPr>
          <p:nvPr/>
        </p:nvGrpSpPr>
        <p:grpSpPr bwMode="auto">
          <a:xfrm>
            <a:off x="7165975" y="1987550"/>
            <a:ext cx="433388" cy="217488"/>
            <a:chOff x="1110" y="1842"/>
            <a:chExt cx="273" cy="137"/>
          </a:xfrm>
        </p:grpSpPr>
        <p:sp>
          <p:nvSpPr>
            <p:cNvPr id="45149" name="Line 111"/>
            <p:cNvSpPr>
              <a:spLocks noChangeShapeType="1"/>
            </p:cNvSpPr>
            <p:nvPr/>
          </p:nvSpPr>
          <p:spPr bwMode="auto">
            <a:xfrm flipV="1">
              <a:off x="1110" y="193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0" name="Line 112"/>
            <p:cNvSpPr>
              <a:spLocks noChangeShapeType="1"/>
            </p:cNvSpPr>
            <p:nvPr/>
          </p:nvSpPr>
          <p:spPr bwMode="auto">
            <a:xfrm>
              <a:off x="1201" y="1933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1" name="Line 113"/>
            <p:cNvSpPr>
              <a:spLocks noChangeShapeType="1"/>
            </p:cNvSpPr>
            <p:nvPr/>
          </p:nvSpPr>
          <p:spPr bwMode="auto">
            <a:xfrm>
              <a:off x="1247" y="1842"/>
              <a:ext cx="45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2" name="Line 114"/>
            <p:cNvSpPr>
              <a:spLocks noChangeShapeType="1"/>
            </p:cNvSpPr>
            <p:nvPr/>
          </p:nvSpPr>
          <p:spPr bwMode="auto">
            <a:xfrm>
              <a:off x="1246" y="1843"/>
              <a:ext cx="0" cy="13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53" name="Line 115"/>
            <p:cNvSpPr>
              <a:spLocks noChangeShapeType="1"/>
            </p:cNvSpPr>
            <p:nvPr/>
          </p:nvSpPr>
          <p:spPr bwMode="auto">
            <a:xfrm flipV="1">
              <a:off x="1292" y="1843"/>
              <a:ext cx="91" cy="46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5115" name="Line 116"/>
          <p:cNvSpPr>
            <a:spLocks noChangeShapeType="1"/>
          </p:cNvSpPr>
          <p:nvPr/>
        </p:nvSpPr>
        <p:spPr bwMode="auto">
          <a:xfrm>
            <a:off x="6375400" y="162877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6" name="Line 117"/>
          <p:cNvSpPr>
            <a:spLocks noChangeShapeType="1"/>
          </p:cNvSpPr>
          <p:nvPr/>
        </p:nvSpPr>
        <p:spPr bwMode="auto">
          <a:xfrm>
            <a:off x="6375400" y="2060575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7" name="Line 118"/>
          <p:cNvSpPr>
            <a:spLocks noChangeShapeType="1"/>
          </p:cNvSpPr>
          <p:nvPr/>
        </p:nvSpPr>
        <p:spPr bwMode="auto">
          <a:xfrm>
            <a:off x="6518275" y="1916113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8" name="Line 119"/>
          <p:cNvSpPr>
            <a:spLocks noChangeShapeType="1"/>
          </p:cNvSpPr>
          <p:nvPr/>
        </p:nvSpPr>
        <p:spPr bwMode="auto">
          <a:xfrm>
            <a:off x="6518275" y="1628775"/>
            <a:ext cx="1588" cy="287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19" name="Line 120"/>
          <p:cNvSpPr>
            <a:spLocks noChangeShapeType="1"/>
          </p:cNvSpPr>
          <p:nvPr/>
        </p:nvSpPr>
        <p:spPr bwMode="auto">
          <a:xfrm>
            <a:off x="8893175" y="1341438"/>
            <a:ext cx="0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0" name="Line 121"/>
          <p:cNvSpPr>
            <a:spLocks noChangeShapeType="1"/>
          </p:cNvSpPr>
          <p:nvPr/>
        </p:nvSpPr>
        <p:spPr bwMode="auto">
          <a:xfrm flipH="1">
            <a:off x="7815263" y="2060575"/>
            <a:ext cx="1077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1" name="Line 122"/>
          <p:cNvSpPr>
            <a:spLocks noChangeShapeType="1"/>
          </p:cNvSpPr>
          <p:nvPr/>
        </p:nvSpPr>
        <p:spPr bwMode="auto">
          <a:xfrm flipH="1">
            <a:off x="7815263" y="1916113"/>
            <a:ext cx="10048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2" name="Line 123"/>
          <p:cNvSpPr>
            <a:spLocks noChangeShapeType="1"/>
          </p:cNvSpPr>
          <p:nvPr/>
        </p:nvSpPr>
        <p:spPr bwMode="auto">
          <a:xfrm flipH="1">
            <a:off x="8820150" y="1196975"/>
            <a:ext cx="0" cy="7191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3" name="Line 124"/>
          <p:cNvSpPr>
            <a:spLocks noChangeShapeType="1"/>
          </p:cNvSpPr>
          <p:nvPr/>
        </p:nvSpPr>
        <p:spPr bwMode="auto">
          <a:xfrm>
            <a:off x="6807200" y="1341438"/>
            <a:ext cx="3603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4" name="Line 125"/>
          <p:cNvSpPr>
            <a:spLocks noChangeShapeType="1"/>
          </p:cNvSpPr>
          <p:nvPr/>
        </p:nvSpPr>
        <p:spPr bwMode="auto">
          <a:xfrm>
            <a:off x="5942013" y="1341438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5" name="Line 126"/>
          <p:cNvSpPr>
            <a:spLocks noChangeShapeType="1"/>
          </p:cNvSpPr>
          <p:nvPr/>
        </p:nvSpPr>
        <p:spPr bwMode="auto">
          <a:xfrm>
            <a:off x="8750300" y="1341438"/>
            <a:ext cx="214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6" name="Line 127"/>
          <p:cNvSpPr>
            <a:spLocks noChangeShapeType="1"/>
          </p:cNvSpPr>
          <p:nvPr/>
        </p:nvSpPr>
        <p:spPr bwMode="auto">
          <a:xfrm>
            <a:off x="7526338" y="1341438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7" name="AutoShape 128"/>
          <p:cNvSpPr>
            <a:spLocks noChangeArrowheads="1"/>
          </p:cNvSpPr>
          <p:nvPr/>
        </p:nvSpPr>
        <p:spPr bwMode="auto">
          <a:xfrm rot="5400000">
            <a:off x="7130257" y="1015206"/>
            <a:ext cx="576262" cy="504825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45128" name="Line 129"/>
          <p:cNvSpPr>
            <a:spLocks noChangeShapeType="1"/>
          </p:cNvSpPr>
          <p:nvPr/>
        </p:nvSpPr>
        <p:spPr bwMode="auto">
          <a:xfrm>
            <a:off x="7815263" y="1341438"/>
            <a:ext cx="0" cy="1428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29" name="Line 130"/>
          <p:cNvSpPr>
            <a:spLocks noChangeShapeType="1"/>
          </p:cNvSpPr>
          <p:nvPr/>
        </p:nvSpPr>
        <p:spPr bwMode="auto">
          <a:xfrm>
            <a:off x="7742238" y="1484313"/>
            <a:ext cx="1444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30" name="Text Box 131"/>
          <p:cNvSpPr txBox="1">
            <a:spLocks noChangeArrowheads="1"/>
          </p:cNvSpPr>
          <p:nvPr/>
        </p:nvSpPr>
        <p:spPr bwMode="auto">
          <a:xfrm>
            <a:off x="5730875" y="908050"/>
            <a:ext cx="341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Xs</a:t>
            </a:r>
          </a:p>
        </p:txBody>
      </p:sp>
      <p:sp>
        <p:nvSpPr>
          <p:cNvPr id="45131" name="Text Box 132"/>
          <p:cNvSpPr txBox="1">
            <a:spLocks noChangeArrowheads="1"/>
          </p:cNvSpPr>
          <p:nvPr/>
        </p:nvSpPr>
        <p:spPr bwMode="auto">
          <a:xfrm>
            <a:off x="6819900" y="908050"/>
            <a:ext cx="307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Xi</a:t>
            </a:r>
          </a:p>
        </p:txBody>
      </p:sp>
      <p:sp>
        <p:nvSpPr>
          <p:cNvPr id="45132" name="Line 133"/>
          <p:cNvSpPr>
            <a:spLocks noChangeShapeType="1"/>
          </p:cNvSpPr>
          <p:nvPr/>
        </p:nvSpPr>
        <p:spPr bwMode="auto">
          <a:xfrm>
            <a:off x="6875463" y="1268413"/>
            <a:ext cx="144462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33" name="Line 134"/>
          <p:cNvSpPr>
            <a:spLocks noChangeShapeType="1"/>
          </p:cNvSpPr>
          <p:nvPr/>
        </p:nvSpPr>
        <p:spPr bwMode="auto">
          <a:xfrm flipH="1">
            <a:off x="6875463" y="1268413"/>
            <a:ext cx="144462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34" name="Line 135"/>
          <p:cNvSpPr>
            <a:spLocks noChangeShapeType="1"/>
          </p:cNvSpPr>
          <p:nvPr/>
        </p:nvSpPr>
        <p:spPr bwMode="auto">
          <a:xfrm>
            <a:off x="6875463" y="1125538"/>
            <a:ext cx="144462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35" name="Line 136"/>
          <p:cNvSpPr>
            <a:spLocks noChangeShapeType="1"/>
          </p:cNvSpPr>
          <p:nvPr/>
        </p:nvSpPr>
        <p:spPr bwMode="auto">
          <a:xfrm flipH="1">
            <a:off x="6875463" y="1125538"/>
            <a:ext cx="144462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45136" name="Group 137"/>
          <p:cNvGrpSpPr>
            <a:grpSpLocks/>
          </p:cNvGrpSpPr>
          <p:nvPr/>
        </p:nvGrpSpPr>
        <p:grpSpPr bwMode="auto">
          <a:xfrm>
            <a:off x="2263775" y="2420938"/>
            <a:ext cx="144462" cy="144462"/>
            <a:chOff x="2379" y="1071"/>
            <a:chExt cx="91" cy="91"/>
          </a:xfrm>
        </p:grpSpPr>
        <p:sp>
          <p:nvSpPr>
            <p:cNvPr id="45147" name="Line 138"/>
            <p:cNvSpPr>
              <a:spLocks noChangeShapeType="1"/>
            </p:cNvSpPr>
            <p:nvPr/>
          </p:nvSpPr>
          <p:spPr bwMode="auto">
            <a:xfrm>
              <a:off x="2379" y="1071"/>
              <a:ext cx="91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48" name="Line 139"/>
            <p:cNvSpPr>
              <a:spLocks noChangeShapeType="1"/>
            </p:cNvSpPr>
            <p:nvPr/>
          </p:nvSpPr>
          <p:spPr bwMode="auto">
            <a:xfrm flipH="1">
              <a:off x="2379" y="1071"/>
              <a:ext cx="91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45137" name="Group 140"/>
          <p:cNvGrpSpPr>
            <a:grpSpLocks/>
          </p:cNvGrpSpPr>
          <p:nvPr/>
        </p:nvGrpSpPr>
        <p:grpSpPr bwMode="auto">
          <a:xfrm>
            <a:off x="2263775" y="1989138"/>
            <a:ext cx="144462" cy="144462"/>
            <a:chOff x="2379" y="1071"/>
            <a:chExt cx="91" cy="91"/>
          </a:xfrm>
        </p:grpSpPr>
        <p:sp>
          <p:nvSpPr>
            <p:cNvPr id="45145" name="Line 141"/>
            <p:cNvSpPr>
              <a:spLocks noChangeShapeType="1"/>
            </p:cNvSpPr>
            <p:nvPr/>
          </p:nvSpPr>
          <p:spPr bwMode="auto">
            <a:xfrm>
              <a:off x="2379" y="1071"/>
              <a:ext cx="91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5146" name="Line 142"/>
            <p:cNvSpPr>
              <a:spLocks noChangeShapeType="1"/>
            </p:cNvSpPr>
            <p:nvPr/>
          </p:nvSpPr>
          <p:spPr bwMode="auto">
            <a:xfrm flipH="1">
              <a:off x="2379" y="1071"/>
              <a:ext cx="91" cy="91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45138" name="Text Box 143"/>
          <p:cNvSpPr txBox="1">
            <a:spLocks noChangeArrowheads="1"/>
          </p:cNvSpPr>
          <p:nvPr/>
        </p:nvSpPr>
        <p:spPr bwMode="auto">
          <a:xfrm>
            <a:off x="2189086" y="1700213"/>
            <a:ext cx="3113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err="1" smtClean="0"/>
              <a:t>Vi</a:t>
            </a:r>
            <a:endParaRPr lang="de-DE" altLang="de-DE" dirty="0"/>
          </a:p>
        </p:txBody>
      </p:sp>
      <p:sp>
        <p:nvSpPr>
          <p:cNvPr id="45139" name="Line 144"/>
          <p:cNvSpPr>
            <a:spLocks noChangeShapeType="1"/>
          </p:cNvSpPr>
          <p:nvPr/>
        </p:nvSpPr>
        <p:spPr bwMode="auto">
          <a:xfrm rot="10800000">
            <a:off x="5940425" y="1196975"/>
            <a:ext cx="0" cy="14287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40" name="Line 145"/>
          <p:cNvSpPr>
            <a:spLocks noChangeShapeType="1"/>
          </p:cNvSpPr>
          <p:nvPr/>
        </p:nvSpPr>
        <p:spPr bwMode="auto">
          <a:xfrm rot="10800000">
            <a:off x="8964613" y="1196975"/>
            <a:ext cx="0" cy="14287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41" name="Line 170"/>
          <p:cNvSpPr>
            <a:spLocks noChangeShapeType="1"/>
          </p:cNvSpPr>
          <p:nvPr/>
        </p:nvSpPr>
        <p:spPr bwMode="auto">
          <a:xfrm flipV="1">
            <a:off x="684213" y="2852738"/>
            <a:ext cx="431800" cy="17287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5142" name="Text Box 171"/>
          <p:cNvSpPr txBox="1">
            <a:spLocks noChangeArrowheads="1"/>
          </p:cNvSpPr>
          <p:nvPr/>
        </p:nvSpPr>
        <p:spPr bwMode="auto">
          <a:xfrm>
            <a:off x="250825" y="4652963"/>
            <a:ext cx="23034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Independent sources are in red</a:t>
            </a:r>
          </a:p>
        </p:txBody>
      </p:sp>
      <p:sp>
        <p:nvSpPr>
          <p:cNvPr id="45143" name="Text Box 172"/>
          <p:cNvSpPr txBox="1">
            <a:spLocks noChangeArrowheads="1"/>
          </p:cNvSpPr>
          <p:nvPr/>
        </p:nvSpPr>
        <p:spPr bwMode="auto">
          <a:xfrm>
            <a:off x="4716463" y="3573463"/>
            <a:ext cx="2105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/>
              <a:t>Measured signals are in blue</a:t>
            </a:r>
          </a:p>
        </p:txBody>
      </p:sp>
      <p:sp>
        <p:nvSpPr>
          <p:cNvPr id="45144" name="Line 173"/>
          <p:cNvSpPr>
            <a:spLocks noChangeShapeType="1"/>
          </p:cNvSpPr>
          <p:nvPr/>
        </p:nvSpPr>
        <p:spPr bwMode="auto">
          <a:xfrm flipH="1" flipV="1">
            <a:off x="4643438" y="2781300"/>
            <a:ext cx="504825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cxnSp>
        <p:nvCxnSpPr>
          <p:cNvPr id="3" name="Gerade Verbindung mit Pfeil 2"/>
          <p:cNvCxnSpPr>
            <a:endCxn id="45168" idx="0"/>
          </p:cNvCxnSpPr>
          <p:nvPr/>
        </p:nvCxnSpPr>
        <p:spPr bwMode="auto">
          <a:xfrm flipH="1">
            <a:off x="3059113" y="1371600"/>
            <a:ext cx="217487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" name="Text Box 172"/>
          <p:cNvSpPr txBox="1">
            <a:spLocks noChangeArrowheads="1"/>
          </p:cNvSpPr>
          <p:nvPr/>
        </p:nvSpPr>
        <p:spPr bwMode="auto">
          <a:xfrm>
            <a:off x="3132322" y="1066800"/>
            <a:ext cx="14791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dirty="0" smtClean="0"/>
              <a:t>Differenzverstärker</a:t>
            </a:r>
            <a:endParaRPr lang="de-DE" altLang="de-DE" dirty="0"/>
          </a:p>
        </p:txBody>
      </p:sp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257244523"/>
              </p:ext>
            </p:extLst>
          </p:nvPr>
        </p:nvGraphicFramePr>
        <p:xfrm>
          <a:off x="3235325" y="4572000"/>
          <a:ext cx="2293938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822" name="Formel" r:id="rId3" imgW="1511280" imgH="419040" progId="Equation.3">
                  <p:embed/>
                </p:oleObj>
              </mc:Choice>
              <mc:Fallback>
                <p:oleObj name="Formel" r:id="rId3" imgW="1511280" imgH="419040" progId="Equation.3">
                  <p:embed/>
                  <p:pic>
                    <p:nvPicPr>
                      <p:cNvPr id="0" name="Object 2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325" y="4572000"/>
                        <a:ext cx="2293938" cy="6365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68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1028</Words>
  <Application>Microsoft Office PowerPoint</Application>
  <PresentationFormat>Bildschirmpräsentation (4:3)</PresentationFormat>
  <Paragraphs>606</Paragraphs>
  <Slides>55</Slides>
  <Notes>21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55</vt:i4>
      </vt:variant>
    </vt:vector>
  </HeadingPairs>
  <TitlesOfParts>
    <vt:vector size="58" baseType="lpstr">
      <vt:lpstr>SDSSMALL2_2</vt:lpstr>
      <vt:lpstr>Formel</vt:lpstr>
      <vt:lpstr>Microsoft Formel-Editor 3.0</vt:lpstr>
      <vt:lpstr>Vorlesung 3</vt:lpstr>
      <vt:lpstr>PowerPoint-Präsentation</vt:lpstr>
      <vt:lpstr>Rückkopplung</vt:lpstr>
      <vt:lpstr>Zusammenfassung Formel für RK</vt:lpstr>
      <vt:lpstr>Verstärkung mit Rückkopplung</vt:lpstr>
      <vt:lpstr>Impedanzen mit RK</vt:lpstr>
      <vt:lpstr>Thevenin Theorem</vt:lpstr>
      <vt:lpstr>Thevenin Theorem</vt:lpstr>
      <vt:lpstr>Noninverting amplifier</vt:lpstr>
      <vt:lpstr>Noninverting amplifier - Feedback</vt:lpstr>
      <vt:lpstr>Input network gain</vt:lpstr>
      <vt:lpstr>A_FB</vt:lpstr>
      <vt:lpstr>Open loop gain</vt:lpstr>
      <vt:lpstr>Feed forward</vt:lpstr>
      <vt:lpstr>Gain with feedback</vt:lpstr>
      <vt:lpstr>Non-inverting amplifier output resistance</vt:lpstr>
      <vt:lpstr>Impedanzen mit RK</vt:lpstr>
      <vt:lpstr>Rout mit RK</vt:lpstr>
      <vt:lpstr>Zin mit RK</vt:lpstr>
      <vt:lpstr>Impedanzanpassung</vt:lpstr>
      <vt:lpstr>ROUT without amplifier </vt:lpstr>
      <vt:lpstr>Short-circuit loop gain </vt:lpstr>
      <vt:lpstr>Open-circuit loop gain </vt:lpstr>
      <vt:lpstr>ROUT with feedback</vt:lpstr>
      <vt:lpstr>Non-inverting amplifier input resistance</vt:lpstr>
      <vt:lpstr>ZIN with feedback</vt:lpstr>
      <vt:lpstr>ZIN without amplifier </vt:lpstr>
      <vt:lpstr>Open-circuit loop gain </vt:lpstr>
      <vt:lpstr>Short-circuit loop gain </vt:lpstr>
      <vt:lpstr>ZIN with feedback</vt:lpstr>
      <vt:lpstr> Afb ~ 1/Beta</vt:lpstr>
      <vt:lpstr>Virtuelle Masse</vt:lpstr>
      <vt:lpstr>Eingangsimpedanz ohne RK</vt:lpstr>
      <vt:lpstr>Eingangsimpedanz mit RK</vt:lpstr>
      <vt:lpstr>Ausgangsimpedanz</vt:lpstr>
      <vt:lpstr>Integrator</vt:lpstr>
      <vt:lpstr>RK und Zeitkonstanten</vt:lpstr>
      <vt:lpstr>Verstärker ohne RK</vt:lpstr>
      <vt:lpstr>Verstärker mit kapazitiver RK</vt:lpstr>
      <vt:lpstr>Feedback-Analyse</vt:lpstr>
      <vt:lpstr>Feedback-Analyse (2)</vt:lpstr>
      <vt:lpstr>Feedback-Analyse (3)</vt:lpstr>
      <vt:lpstr>Bode Diagramm</vt:lpstr>
      <vt:lpstr>Multiplikation von Cfb</vt:lpstr>
      <vt:lpstr>Millereffekt</vt:lpstr>
      <vt:lpstr>Millereffekt</vt:lpstr>
      <vt:lpstr>Millereffekt</vt:lpstr>
      <vt:lpstr>Integrator</vt:lpstr>
      <vt:lpstr>Bode-Diagramm und Stabilität</vt:lpstr>
      <vt:lpstr>Bode Diagramm</vt:lpstr>
      <vt:lpstr>Stabilität (Nyquistkriterium)</vt:lpstr>
      <vt:lpstr>Instabil</vt:lpstr>
      <vt:lpstr>Stabil</vt:lpstr>
      <vt:lpstr>Stabil</vt:lpstr>
      <vt:lpstr>Zusammenfassung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920</cp:revision>
  <dcterms:created xsi:type="dcterms:W3CDTF">2010-08-30T10:07:17Z</dcterms:created>
  <dcterms:modified xsi:type="dcterms:W3CDTF">2014-11-09T23:11:38Z</dcterms:modified>
</cp:coreProperties>
</file>